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330" r:id="rId5"/>
    <p:sldId id="32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Kennerly" initials="JK" lastIdx="1" clrIdx="0">
    <p:extLst>
      <p:ext uri="{19B8F6BF-5375-455C-9EA6-DF929625EA0E}">
        <p15:presenceInfo xmlns:p15="http://schemas.microsoft.com/office/powerpoint/2012/main" userId="S::jkennerly@seadvantage.com::2354684d-6573-4ccd-8742-21874fc016f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B31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401340-AA1B-4EC0-941A-4B12830A7A88}" v="73" dt="2021-01-30T02:47:34.2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8" d="100"/>
          <a:sy n="108" d="100"/>
        </p:scale>
        <p:origin x="678"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BF3C49-19E1-4DAC-9E89-0759A5344BC6}" type="datetimeFigureOut">
              <a:rPr lang="en-US" smtClean="0"/>
              <a:t>1/29/2021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B3E5F-EEE9-4955-AED9-AC153E90CD95}" type="slidenum">
              <a:rPr lang="en-US" smtClean="0"/>
              <a:t>‹#›</a:t>
            </a:fld>
            <a:endParaRPr lang="en-US"/>
          </a:p>
        </p:txBody>
      </p:sp>
    </p:spTree>
    <p:extLst>
      <p:ext uri="{BB962C8B-B14F-4D97-AF65-F5344CB8AC3E}">
        <p14:creationId xmlns:p14="http://schemas.microsoft.com/office/powerpoint/2010/main" val="1622618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DCB3E5F-EEE9-4955-AED9-AC153E90CD95}" type="slidenum">
              <a:rPr lang="en-US" smtClean="0"/>
              <a:t>2</a:t>
            </a:fld>
            <a:endParaRPr lang="en-US"/>
          </a:p>
        </p:txBody>
      </p:sp>
    </p:spTree>
    <p:extLst>
      <p:ext uri="{BB962C8B-B14F-4D97-AF65-F5344CB8AC3E}">
        <p14:creationId xmlns:p14="http://schemas.microsoft.com/office/powerpoint/2010/main" val="42298979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eadvantage.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rgbClr val="0C0C1E"/>
            </a:gs>
            <a:gs pos="100000">
              <a:srgbClr val="2B315B"/>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73723"/>
            <a:ext cx="9191017" cy="2387600"/>
          </a:xfrm>
        </p:spPr>
        <p:txBody>
          <a:bodyPr lIns="91440" anchor="ctr">
            <a:normAutofit/>
          </a:bodyPr>
          <a:lstStyle>
            <a:lvl1pPr algn="l">
              <a:defRPr sz="8000">
                <a:solidFill>
                  <a:schemeClr val="bg1"/>
                </a:solidFill>
              </a:defRPr>
            </a:lvl1pPr>
          </a:lstStyle>
          <a:p>
            <a:r>
              <a:rPr lang="en-US"/>
              <a:t>Click to edit Master title style</a:t>
            </a:r>
          </a:p>
        </p:txBody>
      </p:sp>
      <p:sp>
        <p:nvSpPr>
          <p:cNvPr id="3" name="Subtitle 2"/>
          <p:cNvSpPr>
            <a:spLocks noGrp="1"/>
          </p:cNvSpPr>
          <p:nvPr>
            <p:ph type="subTitle" idx="1"/>
          </p:nvPr>
        </p:nvSpPr>
        <p:spPr>
          <a:xfrm>
            <a:off x="838200" y="3745149"/>
            <a:ext cx="9191017" cy="1011678"/>
          </a:xfrm>
        </p:spPr>
        <p:txBody>
          <a:bodyPr>
            <a:normAutofit/>
          </a:bodyPr>
          <a:lstStyle>
            <a:lvl1pPr marL="0" indent="0" algn="l">
              <a:buNone/>
              <a:defRPr sz="2800">
                <a:solidFill>
                  <a:schemeClr val="bg1">
                    <a:lumMod val="8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1/29/2021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B1334C0-FC7E-4733-9DCC-5FC65A392BA2}" type="slidenum">
              <a:rPr lang="en-US" smtClean="0"/>
              <a:t>‹#›</a:t>
            </a:fld>
            <a:endParaRPr lang="en-US"/>
          </a:p>
        </p:txBody>
      </p:sp>
      <p:cxnSp>
        <p:nvCxnSpPr>
          <p:cNvPr id="7" name="Straight Connector 6"/>
          <p:cNvCxnSpPr/>
          <p:nvPr userDrawn="1"/>
        </p:nvCxnSpPr>
        <p:spPr>
          <a:xfrm>
            <a:off x="10098340" y="1177937"/>
            <a:ext cx="1561" cy="3474720"/>
          </a:xfrm>
          <a:prstGeom prst="line">
            <a:avLst/>
          </a:prstGeom>
          <a:ln w="76200">
            <a:solidFill>
              <a:srgbClr val="F8DF62"/>
            </a:solidFill>
          </a:ln>
        </p:spPr>
        <p:style>
          <a:lnRef idx="1">
            <a:schemeClr val="accent1"/>
          </a:lnRef>
          <a:fillRef idx="0">
            <a:schemeClr val="accent1"/>
          </a:fillRef>
          <a:effectRef idx="0">
            <a:schemeClr val="accent1"/>
          </a:effectRef>
          <a:fontRef idx="minor">
            <a:schemeClr val="tx1"/>
          </a:fontRef>
        </p:style>
      </p:cxnSp>
      <p:sp>
        <p:nvSpPr>
          <p:cNvPr id="8" name="Subtitle 2"/>
          <p:cNvSpPr txBox="1">
            <a:spLocks/>
          </p:cNvSpPr>
          <p:nvPr userDrawn="1"/>
        </p:nvSpPr>
        <p:spPr>
          <a:xfrm>
            <a:off x="3" y="5554494"/>
            <a:ext cx="12191999" cy="1303566"/>
          </a:xfrm>
          <a:prstGeom prst="rect">
            <a:avLst/>
          </a:prstGeom>
          <a:gradFill flip="none" rotWithShape="1">
            <a:gsLst>
              <a:gs pos="0">
                <a:srgbClr val="F2F2F2"/>
              </a:gs>
              <a:gs pos="100000">
                <a:schemeClr val="bg1">
                  <a:lumMod val="85000"/>
                </a:schemeClr>
              </a:gs>
            </a:gsLst>
            <a:lin ang="10800000" scaled="1"/>
            <a:tileRect/>
          </a:gra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2800">
              <a:solidFill>
                <a:schemeClr val="bg1">
                  <a:lumMod val="95000"/>
                </a:schemeClr>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57872" y="5554495"/>
            <a:ext cx="2534132" cy="1303566"/>
          </a:xfrm>
          <a:prstGeom prst="rect">
            <a:avLst/>
          </a:prstGeom>
        </p:spPr>
      </p:pic>
    </p:spTree>
    <p:extLst>
      <p:ext uri="{BB962C8B-B14F-4D97-AF65-F5344CB8AC3E}">
        <p14:creationId xmlns:p14="http://schemas.microsoft.com/office/powerpoint/2010/main" val="1845778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Contact (Conservative)">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3877033"/>
            <a:ext cx="12192000" cy="297746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Text Placeholder 2"/>
          <p:cNvSpPr>
            <a:spLocks noGrp="1"/>
          </p:cNvSpPr>
          <p:nvPr>
            <p:ph type="body" idx="10"/>
          </p:nvPr>
        </p:nvSpPr>
        <p:spPr>
          <a:xfrm>
            <a:off x="932687" y="4494179"/>
            <a:ext cx="5139867" cy="2369076"/>
          </a:xfrm>
        </p:spPr>
        <p:txBody>
          <a:bodyPr>
            <a:normAutofit/>
          </a:bodyPr>
          <a:lstStyle>
            <a:lvl1pPr marL="342900" indent="-342900">
              <a:spcBef>
                <a:spcPts val="0"/>
              </a:spcBef>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TextBox 5"/>
          <p:cNvSpPr txBox="1"/>
          <p:nvPr userDrawn="1"/>
        </p:nvSpPr>
        <p:spPr>
          <a:xfrm>
            <a:off x="3519627" y="2825587"/>
            <a:ext cx="5169877" cy="984885"/>
          </a:xfrm>
          <a:prstGeom prst="rect">
            <a:avLst/>
          </a:prstGeom>
          <a:noFill/>
        </p:spPr>
        <p:txBody>
          <a:bodyPr wrap="square" rtlCol="0">
            <a:spAutoFit/>
          </a:bodyPr>
          <a:lstStyle/>
          <a:p>
            <a:pPr algn="ctr"/>
            <a:r>
              <a:rPr lang="en-US" sz="1600">
                <a:solidFill>
                  <a:schemeClr val="tx2"/>
                </a:solidFill>
                <a:latin typeface="+mj-lt"/>
              </a:rPr>
              <a:t>Sustainable Energy Advantage, LLC</a:t>
            </a:r>
          </a:p>
          <a:p>
            <a:pPr algn="ctr"/>
            <a:r>
              <a:rPr lang="en-US" sz="1400">
                <a:solidFill>
                  <a:schemeClr val="tx2"/>
                </a:solidFill>
                <a:latin typeface="+mn-lt"/>
              </a:rPr>
              <a:t>161 Worcester Road, Suite 503</a:t>
            </a:r>
          </a:p>
          <a:p>
            <a:pPr algn="ctr"/>
            <a:r>
              <a:rPr lang="en-US" sz="1400">
                <a:solidFill>
                  <a:schemeClr val="tx2"/>
                </a:solidFill>
                <a:latin typeface="+mn-lt"/>
              </a:rPr>
              <a:t>Framingham, MA 01701</a:t>
            </a:r>
          </a:p>
          <a:p>
            <a:pPr algn="ctr"/>
            <a:r>
              <a:rPr lang="en-US" sz="1400">
                <a:solidFill>
                  <a:schemeClr val="tx1">
                    <a:lumMod val="65000"/>
                    <a:lumOff val="35000"/>
                  </a:schemeClr>
                </a:solidFill>
                <a:latin typeface="+mn-lt"/>
                <a:hlinkClick r:id="rId2"/>
              </a:rPr>
              <a:t>http://www.seadvantage.com</a:t>
            </a:r>
            <a:r>
              <a:rPr lang="en-US" sz="1400" baseline="0">
                <a:solidFill>
                  <a:schemeClr val="tx1">
                    <a:lumMod val="65000"/>
                    <a:lumOff val="35000"/>
                  </a:schemeClr>
                </a:solidFill>
                <a:latin typeface="+mn-lt"/>
              </a:rPr>
              <a:t> </a:t>
            </a:r>
            <a:endParaRPr lang="en-US" sz="1400">
              <a:solidFill>
                <a:schemeClr val="tx1">
                  <a:lumMod val="65000"/>
                  <a:lumOff val="35000"/>
                </a:schemeClr>
              </a:solidFill>
              <a:latin typeface="+mn-lt"/>
            </a:endParaRPr>
          </a:p>
        </p:txBody>
      </p:sp>
      <p:sp>
        <p:nvSpPr>
          <p:cNvPr id="7" name="Title 6"/>
          <p:cNvSpPr>
            <a:spLocks noGrp="1"/>
          </p:cNvSpPr>
          <p:nvPr>
            <p:ph type="title"/>
          </p:nvPr>
        </p:nvSpPr>
        <p:spPr>
          <a:xfrm>
            <a:off x="932688" y="3945126"/>
            <a:ext cx="10826496" cy="487965"/>
          </a:xfrm>
        </p:spPr>
        <p:txBody>
          <a:bodyPr lIns="91440">
            <a:noAutofit/>
          </a:bodyPr>
          <a:lstStyle>
            <a:lvl1pPr>
              <a:defRPr sz="2000">
                <a:solidFill>
                  <a:schemeClr val="tx2"/>
                </a:solidFill>
              </a:defRPr>
            </a:lvl1pPr>
          </a:lstStyle>
          <a:p>
            <a:r>
              <a:rPr lang="en-US"/>
              <a:t>Click to edit Master title style</a:t>
            </a:r>
          </a:p>
        </p:txBody>
      </p:sp>
      <p:sp>
        <p:nvSpPr>
          <p:cNvPr id="12" name="Text Placeholder 2"/>
          <p:cNvSpPr>
            <a:spLocks noGrp="1"/>
          </p:cNvSpPr>
          <p:nvPr>
            <p:ph type="body" idx="11"/>
          </p:nvPr>
        </p:nvSpPr>
        <p:spPr>
          <a:xfrm>
            <a:off x="6119445" y="4506482"/>
            <a:ext cx="5638800" cy="2369076"/>
          </a:xfrm>
        </p:spPr>
        <p:txBody>
          <a:bodyPr>
            <a:normAutofit/>
          </a:bodyPr>
          <a:lstStyle>
            <a:lvl1pPr marL="342900" indent="-342900">
              <a:spcBef>
                <a:spcPts val="0"/>
              </a:spcBef>
              <a:buFont typeface="Arial" panose="020B0604020202020204" pitchFamily="34" charset="0"/>
              <a:buChar char="•"/>
              <a:defRPr sz="2000">
                <a:solidFill>
                  <a:schemeClr val="tx2"/>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85830" y="-251979"/>
            <a:ext cx="3306715" cy="3306715"/>
          </a:xfrm>
          <a:prstGeom prst="rect">
            <a:avLst/>
          </a:prstGeom>
        </p:spPr>
      </p:pic>
    </p:spTree>
    <p:extLst>
      <p:ext uri="{BB962C8B-B14F-4D97-AF65-F5344CB8AC3E}">
        <p14:creationId xmlns:p14="http://schemas.microsoft.com/office/powerpoint/2010/main" val="23053905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rint Friendly)">
    <p:bg>
      <p:bgPr>
        <a:gradFill>
          <a:gsLst>
            <a:gs pos="0">
              <a:schemeClr val="accent1">
                <a:lumMod val="20000"/>
                <a:lumOff val="80000"/>
              </a:schemeClr>
            </a:gs>
            <a:gs pos="100000">
              <a:schemeClr val="bg1"/>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73723"/>
            <a:ext cx="9191017" cy="2387600"/>
          </a:xfrm>
        </p:spPr>
        <p:txBody>
          <a:bodyPr lIns="91440" anchor="ctr">
            <a:normAutofit/>
          </a:bodyPr>
          <a:lstStyle>
            <a:lvl1pPr algn="l">
              <a:defRPr sz="8000">
                <a:solidFill>
                  <a:schemeClr val="tx2"/>
                </a:solidFill>
              </a:defRPr>
            </a:lvl1pPr>
          </a:lstStyle>
          <a:p>
            <a:r>
              <a:rPr lang="en-US"/>
              <a:t>Click to edit Master title style</a:t>
            </a:r>
          </a:p>
        </p:txBody>
      </p:sp>
      <p:sp>
        <p:nvSpPr>
          <p:cNvPr id="3" name="Subtitle 2"/>
          <p:cNvSpPr>
            <a:spLocks noGrp="1"/>
          </p:cNvSpPr>
          <p:nvPr>
            <p:ph type="subTitle" idx="1"/>
          </p:nvPr>
        </p:nvSpPr>
        <p:spPr>
          <a:xfrm>
            <a:off x="838200" y="3745149"/>
            <a:ext cx="9191017" cy="1011678"/>
          </a:xfrm>
        </p:spPr>
        <p:txBody>
          <a:bodyPr>
            <a:normAutofit/>
          </a:bodyPr>
          <a:lstStyle>
            <a:lvl1pPr marL="0" indent="0" algn="l">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C764DE79-268F-4C1A-8933-263129D2AF90}" type="datetimeFigureOut">
              <a:rPr lang="en-US" dirty="0"/>
              <a:t>1/29/2021</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B1334C0-FC7E-4733-9DCC-5FC65A392BA2}" type="slidenum">
              <a:rPr lang="en-US" smtClean="0"/>
              <a:t>‹#›</a:t>
            </a:fld>
            <a:endParaRPr lang="en-US"/>
          </a:p>
        </p:txBody>
      </p:sp>
      <p:cxnSp>
        <p:nvCxnSpPr>
          <p:cNvPr id="7" name="Straight Connector 6"/>
          <p:cNvCxnSpPr/>
          <p:nvPr userDrawn="1"/>
        </p:nvCxnSpPr>
        <p:spPr>
          <a:xfrm>
            <a:off x="10098340" y="1177937"/>
            <a:ext cx="1561" cy="347472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Subtitle 2"/>
          <p:cNvSpPr txBox="1">
            <a:spLocks/>
          </p:cNvSpPr>
          <p:nvPr userDrawn="1"/>
        </p:nvSpPr>
        <p:spPr>
          <a:xfrm>
            <a:off x="3" y="5554494"/>
            <a:ext cx="12191999" cy="1303566"/>
          </a:xfrm>
          <a:prstGeom prst="rect">
            <a:avLst/>
          </a:prstGeom>
          <a:solidFill>
            <a:schemeClr val="bg1"/>
          </a:solid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sz="2800">
              <a:solidFill>
                <a:schemeClr val="bg1">
                  <a:lumMod val="95000"/>
                </a:schemeClr>
              </a:solidFill>
            </a:endParaRP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57872" y="5554495"/>
            <a:ext cx="2534132" cy="1303566"/>
          </a:xfrm>
          <a:prstGeom prst="rect">
            <a:avLst/>
          </a:prstGeom>
        </p:spPr>
      </p:pic>
    </p:spTree>
    <p:extLst>
      <p:ext uri="{BB962C8B-B14F-4D97-AF65-F5344CB8AC3E}">
        <p14:creationId xmlns:p14="http://schemas.microsoft.com/office/powerpoint/2010/main" val="272137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stretch>
              <a:fillRect/>
            </a:stretch>
          </a:blipFill>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idx="1"/>
          </p:nvPr>
        </p:nvSpPr>
        <p:spPr>
          <a:xfrm>
            <a:off x="544748" y="923193"/>
            <a:ext cx="11166605" cy="52966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711352" y="6492875"/>
            <a:ext cx="480645" cy="365125"/>
          </a:xfrm>
          <a:prstGeom prst="rect">
            <a:avLst/>
          </a:prstGeom>
        </p:spPr>
        <p:txBody>
          <a:bodyPr/>
          <a:lstStyle>
            <a:lvl1pPr>
              <a:defRPr>
                <a:solidFill>
                  <a:schemeClr val="tx1">
                    <a:lumMod val="65000"/>
                    <a:lumOff val="35000"/>
                  </a:schemeClr>
                </a:solidFill>
              </a:defRPr>
            </a:lvl1pPr>
          </a:lstStyle>
          <a:p>
            <a:fld id="{8B1334C0-FC7E-4733-9DCC-5FC65A392BA2}" type="slidenum">
              <a:rPr lang="en-US" smtClean="0"/>
              <a:pPr/>
              <a:t>‹#›</a:t>
            </a:fld>
            <a:endParaRPr lang="en-US"/>
          </a:p>
        </p:txBody>
      </p:sp>
    </p:spTree>
    <p:extLst>
      <p:ext uri="{BB962C8B-B14F-4D97-AF65-F5344CB8AC3E}">
        <p14:creationId xmlns:p14="http://schemas.microsoft.com/office/powerpoint/2010/main" val="3385601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2937956"/>
            <a:ext cx="12192000" cy="3920044"/>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138136"/>
            <a:ext cx="10515600" cy="1799820"/>
          </a:xfrm>
        </p:spPr>
        <p:txBody>
          <a:bodyPr lIns="91440" anchor="ctr"/>
          <a:lstStyle>
            <a:lvl1pPr>
              <a:defRPr sz="6000"/>
            </a:lvl1pPr>
          </a:lstStyle>
          <a:p>
            <a:r>
              <a:rPr lang="en-US"/>
              <a:t>Click to edit Master title style</a:t>
            </a:r>
          </a:p>
        </p:txBody>
      </p:sp>
      <p:sp>
        <p:nvSpPr>
          <p:cNvPr id="3" name="Text Placeholder 2"/>
          <p:cNvSpPr>
            <a:spLocks noGrp="1"/>
          </p:cNvSpPr>
          <p:nvPr>
            <p:ph type="body" idx="1"/>
          </p:nvPr>
        </p:nvSpPr>
        <p:spPr>
          <a:xfrm>
            <a:off x="831850" y="2937956"/>
            <a:ext cx="10515600" cy="3920043"/>
          </a:xfrm>
        </p:spPr>
        <p:txBody>
          <a:bodyPr>
            <a:normAutofit/>
          </a:bodyPr>
          <a:lstStyle>
            <a:lvl1pPr marL="342900" indent="-342900">
              <a:buFont typeface="Arial" panose="020B0604020202020204" pitchFamily="34" charset="0"/>
              <a:buChar char="•"/>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8" name="Straight Connector 7"/>
          <p:cNvCxnSpPr/>
          <p:nvPr userDrawn="1"/>
        </p:nvCxnSpPr>
        <p:spPr>
          <a:xfrm>
            <a:off x="11107141" y="1011799"/>
            <a:ext cx="1171" cy="2103120"/>
          </a:xfrm>
          <a:prstGeom prst="line">
            <a:avLst/>
          </a:prstGeom>
          <a:ln w="76200">
            <a:solidFill>
              <a:srgbClr val="30254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40221" y="5573949"/>
            <a:ext cx="2639079" cy="1357551"/>
          </a:xfrm>
          <a:prstGeom prst="rect">
            <a:avLst/>
          </a:prstGeom>
        </p:spPr>
      </p:pic>
    </p:spTree>
    <p:extLst>
      <p:ext uri="{BB962C8B-B14F-4D97-AF65-F5344CB8AC3E}">
        <p14:creationId xmlns:p14="http://schemas.microsoft.com/office/powerpoint/2010/main" val="175846204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sp>
        <p:nvSpPr>
          <p:cNvPr id="7" name="Rectangle 6"/>
          <p:cNvSpPr/>
          <p:nvPr userDrawn="1"/>
        </p:nvSpPr>
        <p:spPr>
          <a:xfrm>
            <a:off x="0" y="2937956"/>
            <a:ext cx="12192000" cy="392004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138136"/>
            <a:ext cx="10515600" cy="1799820"/>
          </a:xfrm>
        </p:spPr>
        <p:txBody>
          <a:bodyPr lIns="91440" anchor="ctr"/>
          <a:lstStyle>
            <a:lvl1pPr>
              <a:defRPr sz="6000"/>
            </a:lvl1pPr>
          </a:lstStyle>
          <a:p>
            <a:r>
              <a:rPr lang="en-US"/>
              <a:t>Click to edit Master title style</a:t>
            </a:r>
          </a:p>
        </p:txBody>
      </p:sp>
      <p:sp>
        <p:nvSpPr>
          <p:cNvPr id="3" name="Text Placeholder 2"/>
          <p:cNvSpPr>
            <a:spLocks noGrp="1"/>
          </p:cNvSpPr>
          <p:nvPr>
            <p:ph type="body" idx="1"/>
          </p:nvPr>
        </p:nvSpPr>
        <p:spPr>
          <a:xfrm>
            <a:off x="831850" y="2937956"/>
            <a:ext cx="10515600" cy="3920043"/>
          </a:xfrm>
        </p:spPr>
        <p:txBody>
          <a:bodyPr>
            <a:normAutofit/>
          </a:bodyPr>
          <a:lstStyle>
            <a:lvl1pPr marL="342900" indent="-342900">
              <a:buFont typeface="Arial" panose="020B0604020202020204" pitchFamily="34" charset="0"/>
              <a:buChar char="•"/>
              <a:defRPr sz="28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8" name="Straight Connector 7"/>
          <p:cNvCxnSpPr/>
          <p:nvPr userDrawn="1"/>
        </p:nvCxnSpPr>
        <p:spPr>
          <a:xfrm>
            <a:off x="11107141" y="1011799"/>
            <a:ext cx="1171" cy="2103120"/>
          </a:xfrm>
          <a:prstGeom prst="line">
            <a:avLst/>
          </a:prstGeom>
          <a:ln w="76200">
            <a:solidFill>
              <a:srgbClr val="30254B"/>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40221" y="5573949"/>
            <a:ext cx="2639079" cy="1357551"/>
          </a:xfrm>
          <a:prstGeom prst="rect">
            <a:avLst/>
          </a:prstGeom>
        </p:spPr>
      </p:pic>
    </p:spTree>
    <p:extLst>
      <p:ext uri="{BB962C8B-B14F-4D97-AF65-F5344CB8AC3E}">
        <p14:creationId xmlns:p14="http://schemas.microsoft.com/office/powerpoint/2010/main" val="1782135309"/>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stretch>
              <a:fillRect/>
            </a:stretch>
          </a:blipFill>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sz="half" idx="1"/>
          </p:nvPr>
        </p:nvSpPr>
        <p:spPr>
          <a:xfrm>
            <a:off x="509954" y="949569"/>
            <a:ext cx="5509846" cy="5363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949569"/>
            <a:ext cx="5535168" cy="53633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11707368" y="6492875"/>
            <a:ext cx="484632" cy="365125"/>
          </a:xfrm>
          <a:prstGeom prst="rect">
            <a:avLst/>
          </a:prstGeom>
        </p:spPr>
        <p:txBody>
          <a:bodyPr/>
          <a:lstStyle>
            <a:lvl1pPr>
              <a:defRPr>
                <a:solidFill>
                  <a:schemeClr val="tx1">
                    <a:lumMod val="65000"/>
                    <a:lumOff val="35000"/>
                  </a:schemeClr>
                </a:solidFill>
              </a:defRPr>
            </a:lvl1pPr>
          </a:lstStyle>
          <a:p>
            <a:fld id="{8B1334C0-FC7E-4733-9DCC-5FC65A392BA2}" type="slidenum">
              <a:rPr lang="en-US" smtClean="0"/>
              <a:pPr/>
              <a:t>‹#›</a:t>
            </a:fld>
            <a:endParaRPr lang="en-US"/>
          </a:p>
        </p:txBody>
      </p:sp>
    </p:spTree>
    <p:extLst>
      <p:ext uri="{BB962C8B-B14F-4D97-AF65-F5344CB8AC3E}">
        <p14:creationId xmlns:p14="http://schemas.microsoft.com/office/powerpoint/2010/main" val="426199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88" y="0"/>
            <a:ext cx="12192000" cy="822960"/>
          </a:xfrm>
          <a:blipFill>
            <a:blip r:embed="rId2"/>
            <a:stretch>
              <a:fillRect/>
            </a:stretch>
          </a:blipFill>
        </p:spPr>
        <p:txBody>
          <a:bodyPr/>
          <a:lstStyle>
            <a:lvl1pPr>
              <a:defRPr>
                <a:solidFill>
                  <a:schemeClr val="tx2"/>
                </a:solidFill>
              </a:defRPr>
            </a:lvl1pPr>
          </a:lstStyle>
          <a:p>
            <a:r>
              <a:rPr lang="en-US"/>
              <a:t>Click to edit Master title style</a:t>
            </a:r>
          </a:p>
        </p:txBody>
      </p:sp>
      <p:sp>
        <p:nvSpPr>
          <p:cNvPr id="3" name="Text Placeholder 2"/>
          <p:cNvSpPr>
            <a:spLocks noGrp="1"/>
          </p:cNvSpPr>
          <p:nvPr>
            <p:ph type="body" idx="1"/>
          </p:nvPr>
        </p:nvSpPr>
        <p:spPr>
          <a:xfrm>
            <a:off x="606668" y="916982"/>
            <a:ext cx="5405999" cy="621672"/>
          </a:xfrm>
        </p:spPr>
        <p:txBody>
          <a:bodyPr anchor="b">
            <a:normAutofit/>
          </a:bodyPr>
          <a:lstStyle>
            <a:lvl1pPr marL="0" indent="0">
              <a:buNone/>
              <a:defRPr sz="28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6668" y="1632676"/>
            <a:ext cx="5405999" cy="4741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916982"/>
            <a:ext cx="5407269" cy="621672"/>
          </a:xfrm>
        </p:spPr>
        <p:txBody>
          <a:bodyPr anchor="b">
            <a:normAutofit/>
          </a:bodyPr>
          <a:lstStyle>
            <a:lvl1pPr marL="0" indent="0">
              <a:buNone/>
              <a:defRPr sz="2800" b="1">
                <a:latin typeface="Century Gothic" panose="020B0502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1632676"/>
            <a:ext cx="5407269" cy="47417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11698480" y="6492875"/>
            <a:ext cx="484632" cy="365125"/>
          </a:xfrm>
          <a:prstGeom prst="rect">
            <a:avLst/>
          </a:prstGeom>
        </p:spPr>
        <p:txBody>
          <a:bodyPr/>
          <a:lstStyle>
            <a:lvl1pPr>
              <a:defRPr>
                <a:solidFill>
                  <a:schemeClr val="tx1">
                    <a:lumMod val="65000"/>
                    <a:lumOff val="35000"/>
                  </a:schemeClr>
                </a:solidFill>
              </a:defRPr>
            </a:lvl1pPr>
          </a:lstStyle>
          <a:p>
            <a:fld id="{8B1334C0-FC7E-4733-9DCC-5FC65A392BA2}" type="slidenum">
              <a:rPr lang="en-US" smtClean="0"/>
              <a:pPr/>
              <a:t>‹#›</a:t>
            </a:fld>
            <a:endParaRPr lang="en-US"/>
          </a:p>
        </p:txBody>
      </p:sp>
    </p:spTree>
    <p:extLst>
      <p:ext uri="{BB962C8B-B14F-4D97-AF65-F5344CB8AC3E}">
        <p14:creationId xmlns:p14="http://schemas.microsoft.com/office/powerpoint/2010/main" val="2850473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stretch>
              <a:fillRect/>
            </a:stretch>
          </a:blipFill>
        </p:spPr>
        <p:txBody>
          <a:bodyPr/>
          <a:lstStyle>
            <a:lvl1pPr>
              <a:defRPr>
                <a:solidFill>
                  <a:schemeClr val="tx2"/>
                </a:solidFill>
              </a:defRPr>
            </a:lvl1pPr>
          </a:lstStyle>
          <a:p>
            <a:r>
              <a:rPr lang="en-US"/>
              <a:t>Click to edit Master title style</a:t>
            </a:r>
          </a:p>
        </p:txBody>
      </p:sp>
      <p:sp>
        <p:nvSpPr>
          <p:cNvPr id="5" name="Slide Number Placeholder 4"/>
          <p:cNvSpPr>
            <a:spLocks noGrp="1"/>
          </p:cNvSpPr>
          <p:nvPr>
            <p:ph type="sldNum" sz="quarter" idx="12"/>
          </p:nvPr>
        </p:nvSpPr>
        <p:spPr>
          <a:xfrm>
            <a:off x="11692648" y="6492875"/>
            <a:ext cx="484632" cy="365125"/>
          </a:xfrm>
          <a:prstGeom prst="rect">
            <a:avLst/>
          </a:prstGeom>
        </p:spPr>
        <p:txBody>
          <a:bodyPr/>
          <a:lstStyle>
            <a:lvl1pPr>
              <a:defRPr>
                <a:solidFill>
                  <a:schemeClr val="tx1">
                    <a:lumMod val="65000"/>
                    <a:lumOff val="35000"/>
                  </a:schemeClr>
                </a:solidFill>
              </a:defRPr>
            </a:lvl1pPr>
          </a:lstStyle>
          <a:p>
            <a:fld id="{8B1334C0-FC7E-4733-9DCC-5FC65A392BA2}" type="slidenum">
              <a:rPr lang="en-US" smtClean="0"/>
              <a:pPr/>
              <a:t>‹#›</a:t>
            </a:fld>
            <a:endParaRPr lang="en-US"/>
          </a:p>
        </p:txBody>
      </p:sp>
    </p:spTree>
    <p:extLst>
      <p:ext uri="{BB962C8B-B14F-4D97-AF65-F5344CB8AC3E}">
        <p14:creationId xmlns:p14="http://schemas.microsoft.com/office/powerpoint/2010/main" val="2774715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692646" y="6497063"/>
            <a:ext cx="484632" cy="365125"/>
          </a:xfrm>
          <a:prstGeom prst="rect">
            <a:avLst/>
          </a:prstGeom>
        </p:spPr>
        <p:txBody>
          <a:bodyPr/>
          <a:lstStyle>
            <a:lvl1pPr>
              <a:defRPr>
                <a:solidFill>
                  <a:schemeClr val="tx1">
                    <a:lumMod val="65000"/>
                    <a:lumOff val="35000"/>
                  </a:schemeClr>
                </a:solidFill>
              </a:defRPr>
            </a:lvl1pPr>
          </a:lstStyle>
          <a:p>
            <a:fld id="{8B1334C0-FC7E-4733-9DCC-5FC65A392BA2}" type="slidenum">
              <a:rPr lang="en-US" smtClean="0"/>
              <a:pPr/>
              <a:t>‹#›</a:t>
            </a:fld>
            <a:endParaRPr lang="en-US"/>
          </a:p>
        </p:txBody>
      </p:sp>
    </p:spTree>
    <p:extLst>
      <p:ext uri="{BB962C8B-B14F-4D97-AF65-F5344CB8AC3E}">
        <p14:creationId xmlns:p14="http://schemas.microsoft.com/office/powerpoint/2010/main" val="142862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 y="0"/>
            <a:ext cx="12191997" cy="822960"/>
          </a:xfrm>
          <a:prstGeom prst="rect">
            <a:avLst/>
          </a:prstGeom>
        </p:spPr>
        <p:txBody>
          <a:bodyPr vert="horz" lIns="45720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96990" y="1099175"/>
            <a:ext cx="11114364" cy="512064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ubtitle 2"/>
          <p:cNvSpPr txBox="1">
            <a:spLocks/>
          </p:cNvSpPr>
          <p:nvPr userDrawn="1"/>
        </p:nvSpPr>
        <p:spPr>
          <a:xfrm>
            <a:off x="422031" y="6508009"/>
            <a:ext cx="11769968" cy="349993"/>
          </a:xfrm>
          <a:prstGeom prst="rect">
            <a:avLst/>
          </a:prstGeom>
          <a:gradFill flip="none" rotWithShape="1">
            <a:gsLst>
              <a:gs pos="0">
                <a:schemeClr val="bg1"/>
              </a:gs>
              <a:gs pos="100000">
                <a:srgbClr val="E4E4E4"/>
              </a:gs>
            </a:gsLst>
            <a:lin ang="0" scaled="1"/>
            <a:tileRect/>
          </a:gradFill>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000">
                <a:solidFill>
                  <a:srgbClr val="30254B"/>
                </a:solidFill>
                <a:latin typeface="Arial" panose="020B0604020202020204" pitchFamily="34" charset="0"/>
                <a:cs typeface="Arial" panose="020B0604020202020204" pitchFamily="34" charset="0"/>
              </a:rPr>
              <a:t>Copyright © Sustainable</a:t>
            </a:r>
            <a:r>
              <a:rPr lang="en-US" sz="1000" baseline="0">
                <a:solidFill>
                  <a:srgbClr val="30254B"/>
                </a:solidFill>
                <a:latin typeface="Arial" panose="020B0604020202020204" pitchFamily="34" charset="0"/>
                <a:cs typeface="Arial" panose="020B0604020202020204" pitchFamily="34" charset="0"/>
              </a:rPr>
              <a:t> Energy Advantage, LLC.</a:t>
            </a:r>
            <a:endParaRPr lang="en-US" sz="1000">
              <a:solidFill>
                <a:srgbClr val="30254B"/>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 y="6402320"/>
            <a:ext cx="596988" cy="447741"/>
          </a:xfrm>
          <a:prstGeom prst="rect">
            <a:avLst/>
          </a:prstGeom>
        </p:spPr>
      </p:pic>
    </p:spTree>
    <p:extLst>
      <p:ext uri="{BB962C8B-B14F-4D97-AF65-F5344CB8AC3E}">
        <p14:creationId xmlns:p14="http://schemas.microsoft.com/office/powerpoint/2010/main" val="4257340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3600" kern="1200">
          <a:solidFill>
            <a:schemeClr val="tx1">
              <a:lumMod val="65000"/>
              <a:lumOff val="35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800" kern="1200" dirty="0" smtClean="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Wingdings" panose="05000000000000000000" pitchFamily="2" charset="2"/>
        <a:buChar char="§"/>
        <a:defRPr lang="en-US" sz="2000" kern="1200" dirty="0" smtClean="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Calibri" panose="020F0502020204030204" pitchFamily="34" charset="0"/>
        <a:buChar char="‐"/>
        <a:defRPr lang="en-US" sz="1800" kern="1200" dirty="0" smtClean="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3ADA2-B6BF-4116-9950-C587AA99EB6B}"/>
              </a:ext>
            </a:extLst>
          </p:cNvPr>
          <p:cNvSpPr>
            <a:spLocks noGrp="1"/>
          </p:cNvSpPr>
          <p:nvPr>
            <p:ph type="title"/>
          </p:nvPr>
        </p:nvSpPr>
        <p:spPr/>
        <p:txBody>
          <a:bodyPr>
            <a:normAutofit fontScale="90000"/>
          </a:bodyPr>
          <a:lstStyle/>
          <a:p>
            <a:r>
              <a:rPr lang="en-US" dirty="0"/>
              <a:t>Range of Inputs for CRDG and Non-CRDG Ceiling Prices (As Well as from Summer 2020 Survey for Potential Adders) </a:t>
            </a:r>
          </a:p>
        </p:txBody>
      </p:sp>
      <p:sp>
        <p:nvSpPr>
          <p:cNvPr id="4" name="Slide Number Placeholder 3">
            <a:extLst>
              <a:ext uri="{FF2B5EF4-FFF2-40B4-BE49-F238E27FC236}">
                <a16:creationId xmlns:a16="http://schemas.microsoft.com/office/drawing/2014/main" id="{0A9A1801-D583-44B5-8566-E2CAB535C3D8}"/>
              </a:ext>
            </a:extLst>
          </p:cNvPr>
          <p:cNvSpPr>
            <a:spLocks noGrp="1"/>
          </p:cNvSpPr>
          <p:nvPr>
            <p:ph type="sldNum" sz="quarter" idx="12"/>
          </p:nvPr>
        </p:nvSpPr>
        <p:spPr/>
        <p:txBody>
          <a:bodyPr/>
          <a:lstStyle/>
          <a:p>
            <a:fld id="{8B1334C0-FC7E-4733-9DCC-5FC65A392BA2}" type="slidenum">
              <a:rPr lang="en-US" smtClean="0"/>
              <a:pPr/>
              <a:t>1</a:t>
            </a:fld>
            <a:endParaRPr lang="en-US"/>
          </a:p>
        </p:txBody>
      </p:sp>
      <p:graphicFrame>
        <p:nvGraphicFramePr>
          <p:cNvPr id="5" name="Table 5">
            <a:extLst>
              <a:ext uri="{FF2B5EF4-FFF2-40B4-BE49-F238E27FC236}">
                <a16:creationId xmlns:a16="http://schemas.microsoft.com/office/drawing/2014/main" id="{C322AD23-264F-4D15-BF46-1C1787B4022C}"/>
              </a:ext>
            </a:extLst>
          </p:cNvPr>
          <p:cNvGraphicFramePr>
            <a:graphicFrameLocks noGrp="1"/>
          </p:cNvGraphicFramePr>
          <p:nvPr>
            <p:extLst>
              <p:ext uri="{D42A27DB-BD31-4B8C-83A1-F6EECF244321}">
                <p14:modId xmlns:p14="http://schemas.microsoft.com/office/powerpoint/2010/main" val="253105433"/>
              </p:ext>
            </p:extLst>
          </p:nvPr>
        </p:nvGraphicFramePr>
        <p:xfrm>
          <a:off x="582141" y="859814"/>
          <a:ext cx="11027717" cy="4777682"/>
        </p:xfrm>
        <a:graphic>
          <a:graphicData uri="http://schemas.openxmlformats.org/drawingml/2006/table">
            <a:tbl>
              <a:tblPr firstRow="1" bandRow="1">
                <a:tableStyleId>{5C22544A-7EE6-4342-B048-85BDC9FD1C3A}</a:tableStyleId>
              </a:tblPr>
              <a:tblGrid>
                <a:gridCol w="1589102">
                  <a:extLst>
                    <a:ext uri="{9D8B030D-6E8A-4147-A177-3AD203B41FA5}">
                      <a16:colId xmlns:a16="http://schemas.microsoft.com/office/drawing/2014/main" val="3543510753"/>
                    </a:ext>
                  </a:extLst>
                </a:gridCol>
                <a:gridCol w="1251752">
                  <a:extLst>
                    <a:ext uri="{9D8B030D-6E8A-4147-A177-3AD203B41FA5}">
                      <a16:colId xmlns:a16="http://schemas.microsoft.com/office/drawing/2014/main" val="971197386"/>
                    </a:ext>
                  </a:extLst>
                </a:gridCol>
                <a:gridCol w="1394650">
                  <a:extLst>
                    <a:ext uri="{9D8B030D-6E8A-4147-A177-3AD203B41FA5}">
                      <a16:colId xmlns:a16="http://schemas.microsoft.com/office/drawing/2014/main" val="4161553040"/>
                    </a:ext>
                  </a:extLst>
                </a:gridCol>
                <a:gridCol w="1219348">
                  <a:extLst>
                    <a:ext uri="{9D8B030D-6E8A-4147-A177-3AD203B41FA5}">
                      <a16:colId xmlns:a16="http://schemas.microsoft.com/office/drawing/2014/main" val="3200574198"/>
                    </a:ext>
                  </a:extLst>
                </a:gridCol>
                <a:gridCol w="1185279">
                  <a:extLst>
                    <a:ext uri="{9D8B030D-6E8A-4147-A177-3AD203B41FA5}">
                      <a16:colId xmlns:a16="http://schemas.microsoft.com/office/drawing/2014/main" val="2731482996"/>
                    </a:ext>
                  </a:extLst>
                </a:gridCol>
                <a:gridCol w="1502342">
                  <a:extLst>
                    <a:ext uri="{9D8B030D-6E8A-4147-A177-3AD203B41FA5}">
                      <a16:colId xmlns:a16="http://schemas.microsoft.com/office/drawing/2014/main" val="3347926790"/>
                    </a:ext>
                  </a:extLst>
                </a:gridCol>
                <a:gridCol w="1251751">
                  <a:extLst>
                    <a:ext uri="{9D8B030D-6E8A-4147-A177-3AD203B41FA5}">
                      <a16:colId xmlns:a16="http://schemas.microsoft.com/office/drawing/2014/main" val="2914847217"/>
                    </a:ext>
                  </a:extLst>
                </a:gridCol>
                <a:gridCol w="1633493">
                  <a:extLst>
                    <a:ext uri="{9D8B030D-6E8A-4147-A177-3AD203B41FA5}">
                      <a16:colId xmlns:a16="http://schemas.microsoft.com/office/drawing/2014/main" val="2275755729"/>
                    </a:ext>
                  </a:extLst>
                </a:gridCol>
              </a:tblGrid>
              <a:tr h="385035">
                <a:tc>
                  <a:txBody>
                    <a:bodyPr/>
                    <a:lstStyle/>
                    <a:p>
                      <a:endParaRPr lang="en-US" sz="1100" dirty="0"/>
                    </a:p>
                  </a:txBody>
                  <a:tcPr/>
                </a:tc>
                <a:tc gridSpan="6">
                  <a:txBody>
                    <a:bodyPr/>
                    <a:lstStyle/>
                    <a:p>
                      <a:pPr algn="ctr"/>
                      <a:r>
                        <a:rPr lang="en-US" sz="1100" dirty="0"/>
                        <a:t>Lowest/Highest Cost Input Range</a:t>
                      </a:r>
                    </a:p>
                  </a:txBody>
                  <a:tcPr/>
                </a:tc>
                <a:tc hMerge="1">
                  <a:txBody>
                    <a:bodyPr/>
                    <a:lstStyle/>
                    <a:p>
                      <a:pPr algn="ctr"/>
                      <a:endParaRPr lang="en-US" sz="1600"/>
                    </a:p>
                  </a:txBody>
                  <a:tcPr/>
                </a:tc>
                <a:tc hMerge="1">
                  <a:txBody>
                    <a:bodyPr/>
                    <a:lstStyle/>
                    <a:p>
                      <a:endParaRPr lang="en-US"/>
                    </a:p>
                  </a:txBody>
                  <a:tcPr/>
                </a:tc>
                <a:tc hMerge="1">
                  <a:txBody>
                    <a:bodyPr/>
                    <a:lstStyle/>
                    <a:p>
                      <a:pPr algn="ctr"/>
                      <a:endParaRPr lang="en-US" sz="1600"/>
                    </a:p>
                  </a:txBody>
                  <a:tcPr/>
                </a:tc>
                <a:tc hMerge="1">
                  <a:txBody>
                    <a:bodyPr/>
                    <a:lstStyle/>
                    <a:p>
                      <a:endParaRPr lang="en-US"/>
                    </a:p>
                  </a:txBody>
                  <a:tcPr/>
                </a:tc>
                <a:tc hMerge="1">
                  <a:txBody>
                    <a:bodyPr/>
                    <a:lstStyle/>
                    <a:p>
                      <a:pPr algn="ctr"/>
                      <a:endParaRPr lang="en-US" sz="1100" dirty="0"/>
                    </a:p>
                  </a:txBody>
                  <a:tcPr/>
                </a:tc>
                <a:tc>
                  <a:txBody>
                    <a:bodyPr/>
                    <a:lstStyle/>
                    <a:p>
                      <a:pPr algn="ctr"/>
                      <a:r>
                        <a:rPr lang="en-US" sz="1100" dirty="0"/>
                        <a:t>Lowest/Highest Production Input Range</a:t>
                      </a:r>
                    </a:p>
                  </a:txBody>
                  <a:tcPr/>
                </a:tc>
                <a:extLst>
                  <a:ext uri="{0D108BD9-81ED-4DB2-BD59-A6C34878D82A}">
                    <a16:rowId xmlns:a16="http://schemas.microsoft.com/office/drawing/2014/main" val="2702831341"/>
                  </a:ext>
                </a:extLst>
              </a:tr>
              <a:tr h="472787">
                <a:tc>
                  <a:txBody>
                    <a:bodyPr/>
                    <a:lstStyle/>
                    <a:p>
                      <a:pPr algn="ctr"/>
                      <a:r>
                        <a:rPr lang="en-US" sz="1100" i="1" dirty="0"/>
                        <a:t>Project Type</a:t>
                      </a:r>
                    </a:p>
                  </a:txBody>
                  <a:tcPr anchor="ctr"/>
                </a:tc>
                <a:tc>
                  <a:txBody>
                    <a:bodyPr/>
                    <a:lstStyle/>
                    <a:p>
                      <a:pPr algn="ctr"/>
                      <a:r>
                        <a:rPr lang="en-US" sz="1100" i="1" dirty="0"/>
                        <a:t>Capital Cost ($/</a:t>
                      </a:r>
                      <a:r>
                        <a:rPr lang="en-US" sz="1100" i="1" dirty="0" err="1"/>
                        <a:t>kW</a:t>
                      </a:r>
                      <a:r>
                        <a:rPr lang="en-US" sz="1100" i="1" baseline="-25000" dirty="0" err="1"/>
                        <a:t>DC</a:t>
                      </a:r>
                      <a:r>
                        <a:rPr lang="en-US" sz="1100" i="1" dirty="0"/>
                        <a:t>, Incl. IC)</a:t>
                      </a:r>
                    </a:p>
                  </a:txBody>
                  <a:tcPr anchor="ctr"/>
                </a:tc>
                <a:tc>
                  <a:txBody>
                    <a:bodyPr/>
                    <a:lstStyle/>
                    <a:p>
                      <a:pPr algn="ctr"/>
                      <a:r>
                        <a:rPr lang="en-US" sz="1100" i="1" dirty="0"/>
                        <a:t>Capital Cost Premia ($/</a:t>
                      </a:r>
                      <a:r>
                        <a:rPr lang="en-US" sz="1100" i="1" dirty="0" err="1"/>
                        <a:t>kW</a:t>
                      </a:r>
                      <a:r>
                        <a:rPr lang="en-US" sz="1100" i="1" baseline="-25000" dirty="0" err="1"/>
                        <a:t>DC</a:t>
                      </a:r>
                      <a:r>
                        <a:rPr lang="en-US" sz="1100" i="1" dirty="0"/>
                        <a:t>, Incl. IC)</a:t>
                      </a:r>
                    </a:p>
                  </a:txBody>
                  <a:tcPr anchor="ctr"/>
                </a:tc>
                <a:tc>
                  <a:txBody>
                    <a:bodyPr/>
                    <a:lstStyle/>
                    <a:p>
                      <a:pPr algn="ctr"/>
                      <a:r>
                        <a:rPr lang="en-US" sz="1100" i="1" dirty="0"/>
                        <a:t>O&amp;M ($/kW-</a:t>
                      </a:r>
                      <a:r>
                        <a:rPr lang="en-US" sz="1100" i="1" dirty="0" err="1"/>
                        <a:t>yr</a:t>
                      </a:r>
                      <a:r>
                        <a:rPr lang="en-US" sz="1100" i="1" dirty="0"/>
                        <a:t>)</a:t>
                      </a:r>
                    </a:p>
                  </a:txBody>
                  <a:tcPr anchor="ctr"/>
                </a:tc>
                <a:tc>
                  <a:txBody>
                    <a:bodyPr/>
                    <a:lstStyle/>
                    <a:p>
                      <a:pPr algn="ctr"/>
                      <a:r>
                        <a:rPr lang="en-US" sz="1100" i="1" dirty="0"/>
                        <a:t>Insurance (% of Total Cost)</a:t>
                      </a:r>
                    </a:p>
                  </a:txBody>
                  <a:tcPr anchor="ctr"/>
                </a:tc>
                <a:tc>
                  <a:txBody>
                    <a:bodyPr/>
                    <a:lstStyle/>
                    <a:p>
                      <a:pPr algn="ctr"/>
                      <a:r>
                        <a:rPr lang="en-US" sz="1100" i="1" dirty="0"/>
                        <a:t>Land/Site Lease ($/</a:t>
                      </a:r>
                      <a:r>
                        <a:rPr lang="en-US" sz="1100" i="1" dirty="0" err="1"/>
                        <a:t>yr</a:t>
                      </a:r>
                      <a:r>
                        <a:rPr lang="en-US" sz="1100" i="1" dirty="0"/>
                        <a:t>)</a:t>
                      </a:r>
                    </a:p>
                  </a:txBody>
                  <a:tcPr anchor="ctr"/>
                </a:tc>
                <a:tc>
                  <a:txBody>
                    <a:bodyPr/>
                    <a:lstStyle/>
                    <a:p>
                      <a:pPr algn="ctr"/>
                      <a:r>
                        <a:rPr lang="en-US" sz="1100" i="1" dirty="0"/>
                        <a:t>Project Mgmt. ($/</a:t>
                      </a:r>
                      <a:r>
                        <a:rPr lang="en-US" sz="1100" i="1" dirty="0" err="1"/>
                        <a:t>yr</a:t>
                      </a:r>
                      <a:r>
                        <a:rPr lang="en-US" sz="1100" i="1" dirty="0"/>
                        <a:t>)</a:t>
                      </a:r>
                    </a:p>
                  </a:txBody>
                  <a:tcPr anchor="ctr"/>
                </a:tc>
                <a:tc>
                  <a:txBody>
                    <a:bodyPr/>
                    <a:lstStyle/>
                    <a:p>
                      <a:pPr algn="ctr"/>
                      <a:r>
                        <a:rPr lang="en-US" sz="1100" i="1" dirty="0"/>
                        <a:t>Capacity Factors (%)</a:t>
                      </a:r>
                    </a:p>
                  </a:txBody>
                  <a:tcPr anchor="ctr"/>
                </a:tc>
                <a:extLst>
                  <a:ext uri="{0D108BD9-81ED-4DB2-BD59-A6C34878D82A}">
                    <a16:rowId xmlns:a16="http://schemas.microsoft.com/office/drawing/2014/main" val="349462961"/>
                  </a:ext>
                </a:extLst>
              </a:tr>
              <a:tr h="385035">
                <a:tc>
                  <a:txBody>
                    <a:bodyPr/>
                    <a:lstStyle/>
                    <a:p>
                      <a:pPr algn="ctr"/>
                      <a:r>
                        <a:rPr lang="en-US" sz="1100" dirty="0"/>
                        <a:t>Greenfield Ground Mounted</a:t>
                      </a:r>
                    </a:p>
                  </a:txBody>
                  <a:tcPr anchor="ctr"/>
                </a:tc>
                <a:tc>
                  <a:txBody>
                    <a:bodyPr/>
                    <a:lstStyle/>
                    <a:p>
                      <a:pPr algn="ctr"/>
                      <a:r>
                        <a:rPr lang="en-US" sz="1100" dirty="0"/>
                        <a:t>$1,384-$2,288</a:t>
                      </a:r>
                    </a:p>
                  </a:txBody>
                  <a:tcPr anchor="ctr"/>
                </a:tc>
                <a:tc gridSpan="5">
                  <a:txBody>
                    <a:bodyPr/>
                    <a:lstStyle/>
                    <a:p>
                      <a:pPr algn="ctr"/>
                      <a:r>
                        <a:rPr lang="en-US" sz="1100" dirty="0"/>
                        <a:t>N/A (Serves as Basis for Comparison, Except as Indicated)</a:t>
                      </a:r>
                    </a:p>
                  </a:txBody>
                  <a:tcPr anchor="ctr"/>
                </a:tc>
                <a:tc hMerge="1">
                  <a:txBody>
                    <a:bodyPr/>
                    <a:lstStyle/>
                    <a:p>
                      <a:pPr algn="ctr"/>
                      <a:endParaRPr lang="en-US" sz="1400" dirty="0"/>
                    </a:p>
                  </a:txBody>
                  <a:tcPr anchor="ctr"/>
                </a:tc>
                <a:tc hMerge="1">
                  <a:txBody>
                    <a:bodyPr/>
                    <a:lstStyle/>
                    <a:p>
                      <a:pPr algn="ctr"/>
                      <a:endParaRPr lang="en-US" sz="1400" dirty="0"/>
                    </a:p>
                  </a:txBody>
                  <a:tcPr anchor="ctr"/>
                </a:tc>
                <a:tc hMerge="1">
                  <a:txBody>
                    <a:bodyPr/>
                    <a:lstStyle/>
                    <a:p>
                      <a:pPr algn="ctr"/>
                      <a:endParaRPr lang="en-US" dirty="0"/>
                    </a:p>
                  </a:txBody>
                  <a:tcPr anchor="ctr"/>
                </a:tc>
                <a:tc hMerge="1">
                  <a:txBody>
                    <a:bodyPr/>
                    <a:lstStyle/>
                    <a:p>
                      <a:pPr algn="ctr"/>
                      <a:endParaRPr lang="en-US" sz="1100" dirty="0"/>
                    </a:p>
                  </a:txBody>
                  <a:tcPr anchor="ctr"/>
                </a:tc>
                <a:tc>
                  <a:txBody>
                    <a:bodyPr/>
                    <a:lstStyle/>
                    <a:p>
                      <a:pPr algn="ctr"/>
                      <a:r>
                        <a:rPr lang="en-US" sz="1100" dirty="0"/>
                        <a:t>13.4%-14.6%</a:t>
                      </a:r>
                    </a:p>
                  </a:txBody>
                  <a:tcPr anchor="ctr"/>
                </a:tc>
                <a:extLst>
                  <a:ext uri="{0D108BD9-81ED-4DB2-BD59-A6C34878D82A}">
                    <a16:rowId xmlns:a16="http://schemas.microsoft.com/office/drawing/2014/main" val="3475949886"/>
                  </a:ext>
                </a:extLst>
              </a:tr>
              <a:tr h="687563">
                <a:tc>
                  <a:txBody>
                    <a:bodyPr/>
                    <a:lstStyle/>
                    <a:p>
                      <a:pPr algn="ctr"/>
                      <a:r>
                        <a:rPr lang="en-US" sz="1100" b="1" dirty="0">
                          <a:highlight>
                            <a:srgbClr val="FFFF00"/>
                          </a:highlight>
                        </a:rPr>
                        <a:t>Commercial and Large Solar (Non-CRDG, Recommended 2021 PY CPs)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$1,345-$1,964</a:t>
                      </a:r>
                    </a:p>
                  </a:txBody>
                  <a:tcPr anchor="ctr"/>
                </a:tc>
                <a:tc>
                  <a:txBody>
                    <a:bodyPr/>
                    <a:lstStyle/>
                    <a:p>
                      <a:pPr algn="ctr"/>
                      <a:r>
                        <a:rPr lang="en-US" sz="1100" b="1" dirty="0">
                          <a:highlight>
                            <a:srgbClr val="FFFF00"/>
                          </a:highlight>
                        </a:rPr>
                        <a:t>N/A</a:t>
                      </a:r>
                    </a:p>
                  </a:txBody>
                  <a:tcPr anchor="ctr"/>
                </a:tc>
                <a:tc>
                  <a:txBody>
                    <a:bodyPr/>
                    <a:lstStyle/>
                    <a:p>
                      <a:pPr algn="ctr"/>
                      <a:r>
                        <a:rPr lang="en-US" sz="1100" b="1" dirty="0">
                          <a:highlight>
                            <a:srgbClr val="FFFF00"/>
                          </a:highlight>
                        </a:rPr>
                        <a:t>$12</a:t>
                      </a:r>
                    </a:p>
                  </a:txBody>
                  <a:tcPr anchor="ctr"/>
                </a:tc>
                <a:tc>
                  <a:txBody>
                    <a:bodyPr/>
                    <a:lstStyle/>
                    <a:p>
                      <a:pPr algn="ctr"/>
                      <a:r>
                        <a:rPr lang="en-US" sz="1100" b="1" dirty="0">
                          <a:highlight>
                            <a:srgbClr val="FFFF00"/>
                          </a:highlight>
                        </a:rPr>
                        <a:t>0.45%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$20,000-$50,000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$4,000-$12,000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14.6%-15.1%</a:t>
                      </a:r>
                    </a:p>
                  </a:txBody>
                  <a:tcPr anchor="ctr"/>
                </a:tc>
                <a:extLst>
                  <a:ext uri="{0D108BD9-81ED-4DB2-BD59-A6C34878D82A}">
                    <a16:rowId xmlns:a16="http://schemas.microsoft.com/office/drawing/2014/main" val="163021276"/>
                  </a:ext>
                </a:extLst>
              </a:tr>
              <a:tr h="687563">
                <a:tc>
                  <a:txBody>
                    <a:bodyPr/>
                    <a:lstStyle/>
                    <a:p>
                      <a:pPr algn="ctr"/>
                      <a:r>
                        <a:rPr lang="en-US" sz="1100" b="1" dirty="0">
                          <a:highlight>
                            <a:srgbClr val="FFFF00"/>
                          </a:highlight>
                        </a:rPr>
                        <a:t>Commercial and Large Solar (CRDG, Recommended 2021 PY CPs)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$1,495-$2,114</a:t>
                      </a:r>
                    </a:p>
                  </a:txBody>
                  <a:tcPr anchor="ctr"/>
                </a:tc>
                <a:tc>
                  <a:txBody>
                    <a:bodyPr/>
                    <a:lstStyle/>
                    <a:p>
                      <a:pPr algn="ctr"/>
                      <a:r>
                        <a:rPr lang="en-US" sz="1100" b="1" dirty="0">
                          <a:highlight>
                            <a:srgbClr val="FFFF00"/>
                          </a:highlight>
                        </a:rPr>
                        <a:t>$150*</a:t>
                      </a:r>
                    </a:p>
                  </a:txBody>
                  <a:tcPr anchor="ctr"/>
                </a:tc>
                <a:tc>
                  <a:txBody>
                    <a:bodyPr/>
                    <a:lstStyle/>
                    <a:p>
                      <a:pPr algn="ctr"/>
                      <a:r>
                        <a:rPr lang="en-US" sz="1100" b="1" dirty="0">
                          <a:highlight>
                            <a:srgbClr val="FFFF00"/>
                          </a:highlight>
                        </a:rPr>
                        <a:t>$37</a:t>
                      </a:r>
                    </a:p>
                  </a:txBody>
                  <a:tcPr anchor="ctr"/>
                </a:tc>
                <a:tc>
                  <a:txBody>
                    <a:bodyPr/>
                    <a:lstStyle/>
                    <a:p>
                      <a:pPr algn="ctr"/>
                      <a:r>
                        <a:rPr lang="en-US" sz="1100" b="1" dirty="0">
                          <a:highlight>
                            <a:srgbClr val="FFFF00"/>
                          </a:highlight>
                        </a:rPr>
                        <a:t>0.45%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$20,000-$50,000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$4,000-$12,000</a:t>
                      </a:r>
                    </a:p>
                  </a:txBody>
                  <a:tcPr anchor="ctr"/>
                </a:tc>
                <a:tc>
                  <a:txBody>
                    <a:bodyPr/>
                    <a:lstStyle/>
                    <a:p>
                      <a:pPr algn="ctr"/>
                      <a:r>
                        <a:rPr lang="en-US" sz="1100" b="1" dirty="0">
                          <a:highlight>
                            <a:srgbClr val="FFFF00"/>
                          </a:highlight>
                        </a:rPr>
                        <a:t>14.6%-15.1%</a:t>
                      </a:r>
                    </a:p>
                  </a:txBody>
                  <a:tcPr anchor="ctr"/>
                </a:tc>
                <a:extLst>
                  <a:ext uri="{0D108BD9-81ED-4DB2-BD59-A6C34878D82A}">
                    <a16:rowId xmlns:a16="http://schemas.microsoft.com/office/drawing/2014/main" val="664640050"/>
                  </a:ext>
                </a:extLst>
              </a:tr>
              <a:tr h="383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Rooftop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$1,474-$2,288</a:t>
                      </a:r>
                    </a:p>
                  </a:txBody>
                  <a:tcPr anchor="ctr"/>
                </a:tc>
                <a:tc>
                  <a:txBody>
                    <a:bodyPr/>
                    <a:lstStyle/>
                    <a:p>
                      <a:pPr algn="ctr"/>
                      <a:r>
                        <a:rPr lang="en-US" sz="1100" dirty="0">
                          <a:solidFill>
                            <a:srgbClr val="FF0000"/>
                          </a:solidFill>
                        </a:rPr>
                        <a:t>($110)</a:t>
                      </a:r>
                      <a:r>
                        <a:rPr lang="en-US" sz="1100" dirty="0"/>
                        <a:t>-$250**</a:t>
                      </a:r>
                    </a:p>
                  </a:txBody>
                  <a:tcPr anchor="ctr"/>
                </a:tc>
                <a:tc>
                  <a:txBody>
                    <a:bodyPr/>
                    <a:lstStyle/>
                    <a:p>
                      <a:pPr algn="ctr"/>
                      <a:r>
                        <a:rPr lang="en-US" sz="1100" b="1" dirty="0">
                          <a:highlight>
                            <a:srgbClr val="FFFF00"/>
                          </a:highlight>
                        </a:rPr>
                        <a:t>$14-$43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0.3%-0.5%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$14,760-$61,500</a:t>
                      </a:r>
                    </a:p>
                  </a:txBody>
                  <a:tcPr anchor="ctr"/>
                </a:tc>
                <a:tc>
                  <a:txBody>
                    <a:bodyPr/>
                    <a:lstStyle/>
                    <a:p>
                      <a:pPr algn="ctr"/>
                      <a:r>
                        <a:rPr lang="en-US" sz="1100" b="1" dirty="0">
                          <a:highlight>
                            <a:srgbClr val="FFFF00"/>
                          </a:highlight>
                        </a:rPr>
                        <a:t>$3,300-$13,200</a:t>
                      </a:r>
                    </a:p>
                  </a:txBody>
                  <a:tcPr anchor="ctr"/>
                </a:tc>
                <a:tc>
                  <a:txBody>
                    <a:bodyPr/>
                    <a:lstStyle/>
                    <a:p>
                      <a:pPr algn="ctr"/>
                      <a:r>
                        <a:rPr lang="en-US" sz="1100" dirty="0"/>
                        <a:t>13.3%-14.6%</a:t>
                      </a:r>
                    </a:p>
                  </a:txBody>
                  <a:tcPr anchor="ctr"/>
                </a:tc>
                <a:extLst>
                  <a:ext uri="{0D108BD9-81ED-4DB2-BD59-A6C34878D82A}">
                    <a16:rowId xmlns:a16="http://schemas.microsoft.com/office/drawing/2014/main" val="3445716091"/>
                  </a:ext>
                </a:extLst>
              </a:tr>
              <a:tr h="38340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LMI Rooftop</a:t>
                      </a:r>
                    </a:p>
                  </a:txBody>
                  <a:tcPr anchor="ctr"/>
                </a:tc>
                <a:tc>
                  <a:txBody>
                    <a:bodyPr/>
                    <a:lstStyle/>
                    <a:p>
                      <a:pPr algn="ctr"/>
                      <a:r>
                        <a:rPr lang="en-US" sz="1100" dirty="0"/>
                        <a:t>$1,754-$2,888 </a:t>
                      </a:r>
                    </a:p>
                  </a:txBody>
                  <a:tcPr anchor="ctr"/>
                </a:tc>
                <a:tc>
                  <a:txBody>
                    <a:bodyPr/>
                    <a:lstStyle/>
                    <a:p>
                      <a:pPr algn="ctr"/>
                      <a:r>
                        <a:rPr lang="en-US" sz="1100" dirty="0"/>
                        <a:t>$310-$620**</a:t>
                      </a:r>
                    </a:p>
                  </a:txBody>
                  <a:tcPr anchor="ctr"/>
                </a:tc>
                <a:tc>
                  <a:txBody>
                    <a:bodyPr/>
                    <a:lstStyle/>
                    <a:p>
                      <a:pPr algn="ctr"/>
                      <a:r>
                        <a:rPr lang="en-US" sz="1100" b="1" dirty="0">
                          <a:highlight>
                            <a:srgbClr val="FFFF00"/>
                          </a:highlight>
                        </a:rPr>
                        <a:t>$15-$46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0.3%-0.5%</a:t>
                      </a:r>
                    </a:p>
                  </a:txBody>
                  <a:tcPr anchor="ctr"/>
                </a:tc>
                <a:tc>
                  <a:txBody>
                    <a:bodyPr/>
                    <a:lstStyle/>
                    <a:p>
                      <a:pPr algn="ctr"/>
                      <a:r>
                        <a:rPr lang="en-US" sz="1100" b="1" dirty="0">
                          <a:highlight>
                            <a:srgbClr val="FFFF00"/>
                          </a:highlight>
                        </a:rPr>
                        <a:t>$13,080-$54,500</a:t>
                      </a:r>
                    </a:p>
                  </a:txBody>
                  <a:tcPr anchor="ctr"/>
                </a:tc>
                <a:tc>
                  <a:txBody>
                    <a:bodyPr/>
                    <a:lstStyle/>
                    <a:p>
                      <a:pPr algn="ctr"/>
                      <a:r>
                        <a:rPr lang="en-US" sz="1100" b="1">
                          <a:highlight>
                            <a:srgbClr val="FFFF00"/>
                          </a:highlight>
                        </a:rPr>
                        <a:t>$4,740-$18,960</a:t>
                      </a:r>
                      <a:endParaRPr lang="en-US" sz="1100" b="1" dirty="0">
                        <a:highlight>
                          <a:srgbClr val="FFFF00"/>
                        </a:highlight>
                      </a:endParaRPr>
                    </a:p>
                  </a:txBody>
                  <a:tcPr anchor="ctr"/>
                </a:tc>
                <a:tc>
                  <a:txBody>
                    <a:bodyPr/>
                    <a:lstStyle/>
                    <a:p>
                      <a:pPr algn="ctr"/>
                      <a:r>
                        <a:rPr lang="en-US" sz="1100" dirty="0"/>
                        <a:t>13.3%-14.6%</a:t>
                      </a:r>
                    </a:p>
                  </a:txBody>
                  <a:tcPr anchor="ctr"/>
                </a:tc>
                <a:extLst>
                  <a:ext uri="{0D108BD9-81ED-4DB2-BD59-A6C34878D82A}">
                    <a16:rowId xmlns:a16="http://schemas.microsoft.com/office/drawing/2014/main" val="900814912"/>
                  </a:ext>
                </a:extLst>
              </a:tr>
              <a:tr h="383405">
                <a:tc>
                  <a:txBody>
                    <a:bodyPr/>
                    <a:lstStyle/>
                    <a:p>
                      <a:pPr algn="ctr"/>
                      <a:r>
                        <a:rPr lang="en-US" sz="1100" dirty="0"/>
                        <a:t>LMI Ground Mounted</a:t>
                      </a:r>
                    </a:p>
                  </a:txBody>
                  <a:tcPr anchor="ctr"/>
                </a:tc>
                <a:tc>
                  <a:txBody>
                    <a:bodyPr/>
                    <a:lstStyle/>
                    <a:p>
                      <a:pPr algn="ctr"/>
                      <a:r>
                        <a:rPr lang="en-US" sz="1100" dirty="0"/>
                        <a:t>$1,664-$2,888</a:t>
                      </a:r>
                    </a:p>
                  </a:txBody>
                  <a:tcPr anchor="ctr"/>
                </a:tc>
                <a:tc>
                  <a:txBody>
                    <a:bodyPr/>
                    <a:lstStyle/>
                    <a:p>
                      <a:pPr algn="ctr"/>
                      <a:r>
                        <a:rPr lang="en-US" sz="1100" dirty="0"/>
                        <a:t>$280-$660**</a:t>
                      </a:r>
                    </a:p>
                  </a:txBody>
                  <a:tcPr anchor="ctr"/>
                </a:tc>
                <a:tc>
                  <a:txBody>
                    <a:bodyPr/>
                    <a:lstStyle/>
                    <a:p>
                      <a:pPr algn="ctr"/>
                      <a:r>
                        <a:rPr lang="en-US" sz="1100" b="1" dirty="0">
                          <a:highlight>
                            <a:srgbClr val="FFFF00"/>
                          </a:highlight>
                        </a:rPr>
                        <a:t>$15-$46</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0.3%-0.5%</a:t>
                      </a:r>
                    </a:p>
                  </a:txBody>
                  <a:tcPr anchor="ctr"/>
                </a:tc>
                <a:tc>
                  <a:txBody>
                    <a:bodyPr/>
                    <a:lstStyle/>
                    <a:p>
                      <a:pPr algn="ctr"/>
                      <a:r>
                        <a:rPr lang="en-US" sz="1100" b="1" dirty="0">
                          <a:highlight>
                            <a:srgbClr val="FFFF00"/>
                          </a:highlight>
                        </a:rPr>
                        <a:t>$13,080-$54,500</a:t>
                      </a:r>
                    </a:p>
                  </a:txBody>
                  <a:tcPr anchor="ctr"/>
                </a:tc>
                <a:tc>
                  <a:txBody>
                    <a:bodyPr/>
                    <a:lstStyle/>
                    <a:p>
                      <a:pPr algn="ctr"/>
                      <a:r>
                        <a:rPr lang="en-US" sz="1100" b="1" dirty="0">
                          <a:highlight>
                            <a:srgbClr val="FFFF00"/>
                          </a:highlight>
                        </a:rPr>
                        <a:t>$4,740-$18,960</a:t>
                      </a:r>
                    </a:p>
                  </a:txBody>
                  <a:tcPr anchor="ctr"/>
                </a:tc>
                <a:tc>
                  <a:txBody>
                    <a:bodyPr/>
                    <a:lstStyle/>
                    <a:p>
                      <a:pPr algn="ctr"/>
                      <a:r>
                        <a:rPr lang="en-US" sz="1100" dirty="0"/>
                        <a:t>14.7%-15.2%</a:t>
                      </a:r>
                    </a:p>
                  </a:txBody>
                  <a:tcPr anchor="ctr"/>
                </a:tc>
                <a:extLst>
                  <a:ext uri="{0D108BD9-81ED-4DB2-BD59-A6C34878D82A}">
                    <a16:rowId xmlns:a16="http://schemas.microsoft.com/office/drawing/2014/main" val="830190064"/>
                  </a:ext>
                </a:extLst>
              </a:tr>
              <a:tr h="233771">
                <a:tc>
                  <a:txBody>
                    <a:bodyPr/>
                    <a:lstStyle/>
                    <a:p>
                      <a:pPr algn="ctr"/>
                      <a:r>
                        <a:rPr lang="en-US" sz="1100" dirty="0"/>
                        <a:t>Carport</a:t>
                      </a:r>
                    </a:p>
                  </a:txBody>
                  <a:tcPr anchor="ctr"/>
                </a:tc>
                <a:tc>
                  <a:txBody>
                    <a:bodyPr/>
                    <a:lstStyle/>
                    <a:p>
                      <a:pPr algn="ctr"/>
                      <a:r>
                        <a:rPr lang="en-US" sz="1100" dirty="0"/>
                        <a:t>$2,105-$3,388</a:t>
                      </a:r>
                    </a:p>
                  </a:txBody>
                  <a:tcPr anchor="ctr"/>
                </a:tc>
                <a:tc>
                  <a:txBody>
                    <a:bodyPr/>
                    <a:lstStyle/>
                    <a:p>
                      <a:pPr algn="ctr"/>
                      <a:r>
                        <a:rPr lang="en-US" sz="1100" dirty="0"/>
                        <a:t>$700-$1,100**</a:t>
                      </a:r>
                    </a:p>
                  </a:txBody>
                  <a:tcPr anchor="ctr"/>
                </a:tc>
                <a:tc>
                  <a:txBody>
                    <a:bodyPr/>
                    <a:lstStyle/>
                    <a:p>
                      <a:pPr algn="ctr"/>
                      <a:r>
                        <a:rPr lang="en-US" sz="1100" b="1" dirty="0">
                          <a:highlight>
                            <a:srgbClr val="FFFF00"/>
                          </a:highlight>
                        </a:rPr>
                        <a:t>$14-$44</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0.3%-0.5%</a:t>
                      </a:r>
                    </a:p>
                  </a:txBody>
                  <a:tcPr anchor="ctr"/>
                </a:tc>
                <a:tc>
                  <a:txBody>
                    <a:bodyPr/>
                    <a:lstStyle/>
                    <a:p>
                      <a:pPr algn="ctr"/>
                      <a:r>
                        <a:rPr lang="en-US" sz="1100" b="1" dirty="0">
                          <a:highlight>
                            <a:srgbClr val="FFFF00"/>
                          </a:highlight>
                        </a:rPr>
                        <a:t>$12,000-$50,000</a:t>
                      </a:r>
                    </a:p>
                  </a:txBody>
                  <a:tcPr anchor="ctr"/>
                </a:tc>
                <a:tc>
                  <a:txBody>
                    <a:bodyPr/>
                    <a:lstStyle/>
                    <a:p>
                      <a:pPr algn="ctr"/>
                      <a:r>
                        <a:rPr lang="en-US" sz="1100" b="1" dirty="0">
                          <a:highlight>
                            <a:srgbClr val="FFFF00"/>
                          </a:highlight>
                        </a:rPr>
                        <a:t>$3,000-$12,000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13.1%-14.6%</a:t>
                      </a:r>
                    </a:p>
                  </a:txBody>
                  <a:tcPr anchor="ctr"/>
                </a:tc>
                <a:extLst>
                  <a:ext uri="{0D108BD9-81ED-4DB2-BD59-A6C34878D82A}">
                    <a16:rowId xmlns:a16="http://schemas.microsoft.com/office/drawing/2014/main" val="2992186303"/>
                  </a:ext>
                </a:extLst>
              </a:tr>
              <a:tr h="233771">
                <a:tc>
                  <a:txBody>
                    <a:bodyPr/>
                    <a:lstStyle/>
                    <a:p>
                      <a:pPr algn="ctr"/>
                      <a:r>
                        <a:rPr lang="en-US" sz="1100" dirty="0"/>
                        <a:t>Landfill</a:t>
                      </a:r>
                    </a:p>
                  </a:txBody>
                  <a:tcPr anchor="ctr"/>
                </a:tc>
                <a:tc>
                  <a:txBody>
                    <a:bodyPr/>
                    <a:lstStyle/>
                    <a:p>
                      <a:pPr algn="ctr"/>
                      <a:r>
                        <a:rPr lang="en-US" sz="1100" dirty="0"/>
                        <a:t>$1,624-$2,838</a:t>
                      </a:r>
                    </a:p>
                  </a:txBody>
                  <a:tcPr anchor="ctr"/>
                </a:tc>
                <a:tc>
                  <a:txBody>
                    <a:bodyPr/>
                    <a:lstStyle/>
                    <a:p>
                      <a:pPr algn="ctr"/>
                      <a:r>
                        <a:rPr lang="en-US" sz="1100" dirty="0"/>
                        <a:t>$240-$510**</a:t>
                      </a:r>
                    </a:p>
                  </a:txBody>
                  <a:tcPr anchor="ctr"/>
                </a:tc>
                <a:tc>
                  <a:txBody>
                    <a:bodyPr/>
                    <a:lstStyle/>
                    <a:p>
                      <a:pPr algn="ctr"/>
                      <a:r>
                        <a:rPr lang="en-US" sz="1100" b="1" dirty="0">
                          <a:highlight>
                            <a:srgbClr val="FFFF00"/>
                          </a:highlight>
                        </a:rPr>
                        <a:t>$13-$40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0.3%-0.5%</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$12,000-$50,000</a:t>
                      </a:r>
                    </a:p>
                  </a:txBody>
                  <a:tcPr anchor="ctr"/>
                </a:tc>
                <a:tc>
                  <a:txBody>
                    <a:bodyPr/>
                    <a:lstStyle/>
                    <a:p>
                      <a:pPr algn="ctr"/>
                      <a:r>
                        <a:rPr lang="en-US" sz="1100" b="1" dirty="0">
                          <a:highlight>
                            <a:srgbClr val="FFFF00"/>
                          </a:highlight>
                        </a:rPr>
                        <a:t>$3,300-$13,200</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14.0%-15.2%</a:t>
                      </a:r>
                    </a:p>
                  </a:txBody>
                  <a:tcPr anchor="ctr"/>
                </a:tc>
                <a:extLst>
                  <a:ext uri="{0D108BD9-81ED-4DB2-BD59-A6C34878D82A}">
                    <a16:rowId xmlns:a16="http://schemas.microsoft.com/office/drawing/2014/main" val="1086274911"/>
                  </a:ext>
                </a:extLst>
              </a:tr>
              <a:tr h="233771">
                <a:tc>
                  <a:txBody>
                    <a:bodyPr/>
                    <a:lstStyle/>
                    <a:p>
                      <a:pPr algn="ctr"/>
                      <a:r>
                        <a:rPr lang="en-US" sz="1100" dirty="0"/>
                        <a:t>Brownfield</a:t>
                      </a:r>
                    </a:p>
                  </a:txBody>
                  <a:tcPr anchor="ctr"/>
                </a:tc>
                <a:tc>
                  <a:txBody>
                    <a:bodyPr/>
                    <a:lstStyle/>
                    <a:p>
                      <a:pPr algn="ctr"/>
                      <a:r>
                        <a:rPr lang="en-US" sz="1100"/>
                        <a:t>$1,584-$2,738</a:t>
                      </a:r>
                    </a:p>
                  </a:txBody>
                  <a:tcPr anchor="ctr"/>
                </a:tc>
                <a:tc>
                  <a:txBody>
                    <a:bodyPr/>
                    <a:lstStyle/>
                    <a:p>
                      <a:pPr algn="ctr"/>
                      <a:r>
                        <a:rPr lang="en-US" sz="1100" dirty="0"/>
                        <a:t>$80-$450**</a:t>
                      </a:r>
                    </a:p>
                  </a:txBody>
                  <a:tcPr anchor="ctr"/>
                </a:tc>
                <a:tc>
                  <a:txBody>
                    <a:bodyPr/>
                    <a:lstStyle/>
                    <a:p>
                      <a:pPr algn="ctr"/>
                      <a:r>
                        <a:rPr lang="en-US" sz="1100" b="1" dirty="0">
                          <a:highlight>
                            <a:srgbClr val="FFFF00"/>
                          </a:highlight>
                        </a:rPr>
                        <a:t>$14-$43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dirty="0">
                          <a:highlight>
                            <a:srgbClr val="FFFF00"/>
                          </a:highlight>
                        </a:rPr>
                        <a:t>0.3%-0.5%</a:t>
                      </a:r>
                    </a:p>
                  </a:txBody>
                  <a:tcPr anchor="ctr"/>
                </a:tc>
                <a:tc>
                  <a:txBody>
                    <a:bodyPr/>
                    <a:lstStyle/>
                    <a:p>
                      <a:pPr algn="ctr"/>
                      <a:r>
                        <a:rPr lang="en-US" sz="1100" b="1" dirty="0">
                          <a:highlight>
                            <a:srgbClr val="FFFF00"/>
                          </a:highlight>
                        </a:rPr>
                        <a:t>$12,240-$51,000</a:t>
                      </a:r>
                    </a:p>
                  </a:txBody>
                  <a:tcPr anchor="ctr"/>
                </a:tc>
                <a:tc>
                  <a:txBody>
                    <a:bodyPr/>
                    <a:lstStyle/>
                    <a:p>
                      <a:pPr algn="ctr"/>
                      <a:r>
                        <a:rPr lang="en-US" sz="1100" b="1" dirty="0">
                          <a:highlight>
                            <a:srgbClr val="FFFF00"/>
                          </a:highlight>
                        </a:rPr>
                        <a:t>$3,210-$12,840</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14.0%-15.2%</a:t>
                      </a:r>
                    </a:p>
                  </a:txBody>
                  <a:tcPr anchor="ctr"/>
                </a:tc>
                <a:extLst>
                  <a:ext uri="{0D108BD9-81ED-4DB2-BD59-A6C34878D82A}">
                    <a16:rowId xmlns:a16="http://schemas.microsoft.com/office/drawing/2014/main" val="4084286988"/>
                  </a:ext>
                </a:extLst>
              </a:tr>
            </a:tbl>
          </a:graphicData>
        </a:graphic>
      </p:graphicFrame>
      <p:sp>
        <p:nvSpPr>
          <p:cNvPr id="3" name="TextBox 2">
            <a:extLst>
              <a:ext uri="{FF2B5EF4-FFF2-40B4-BE49-F238E27FC236}">
                <a16:creationId xmlns:a16="http://schemas.microsoft.com/office/drawing/2014/main" id="{BCA25398-EF3A-4858-B328-4C56F7BBF8F4}"/>
              </a:ext>
            </a:extLst>
          </p:cNvPr>
          <p:cNvSpPr txBox="1"/>
          <p:nvPr/>
        </p:nvSpPr>
        <p:spPr>
          <a:xfrm>
            <a:off x="582140" y="5674351"/>
            <a:ext cx="11027717" cy="900246"/>
          </a:xfrm>
          <a:prstGeom prst="rect">
            <a:avLst/>
          </a:prstGeom>
          <a:noFill/>
        </p:spPr>
        <p:txBody>
          <a:bodyPr wrap="square" rtlCol="0">
            <a:spAutoFit/>
          </a:bodyPr>
          <a:lstStyle/>
          <a:p>
            <a:r>
              <a:rPr lang="en-US" sz="1050" b="1" dirty="0">
                <a:highlight>
                  <a:srgbClr val="FFFF00"/>
                </a:highlight>
              </a:rPr>
              <a:t>Bold Highlighted</a:t>
            </a:r>
            <a:r>
              <a:rPr lang="en-US" sz="1050" dirty="0"/>
              <a:t> results are added as part of response to post-hearing request. The values for O&amp;M, Insurance, Land/Site Lease and Project Management represent approximations relative to the core 2021 proposed Ceiling Price values based on percentages extracted from the Summer 2020 survey results, since the Summer 2020 survey results only asked percentages, rather than specific unit values.</a:t>
            </a:r>
          </a:p>
          <a:p>
            <a:r>
              <a:rPr lang="en-US" sz="1050" dirty="0"/>
              <a:t>*Premium is relative to non-CRDG 2021 PY Recommended Ceiling Prices</a:t>
            </a:r>
          </a:p>
          <a:p>
            <a:r>
              <a:rPr lang="en-US" sz="1050" dirty="0"/>
              <a:t>**Premium is relative to Greenfield Ground-Mounted (from Incremental Cost Survey Results)</a:t>
            </a:r>
          </a:p>
        </p:txBody>
      </p:sp>
    </p:spTree>
    <p:extLst>
      <p:ext uri="{BB962C8B-B14F-4D97-AF65-F5344CB8AC3E}">
        <p14:creationId xmlns:p14="http://schemas.microsoft.com/office/powerpoint/2010/main" val="1530921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DC0A2-B292-4A97-AACF-963D0DE96D84}"/>
              </a:ext>
            </a:extLst>
          </p:cNvPr>
          <p:cNvSpPr>
            <a:spLocks noGrp="1"/>
          </p:cNvSpPr>
          <p:nvPr>
            <p:ph type="title"/>
          </p:nvPr>
        </p:nvSpPr>
        <p:spPr/>
        <p:txBody>
          <a:bodyPr>
            <a:normAutofit fontScale="90000"/>
          </a:bodyPr>
          <a:lstStyle/>
          <a:p>
            <a:r>
              <a:rPr lang="en-US"/>
              <a:t>Comparison of SMART Adder NPV to Proposed RI Adder NPV</a:t>
            </a:r>
          </a:p>
        </p:txBody>
      </p:sp>
      <p:graphicFrame>
        <p:nvGraphicFramePr>
          <p:cNvPr id="5" name="Table 5">
            <a:extLst>
              <a:ext uri="{FF2B5EF4-FFF2-40B4-BE49-F238E27FC236}">
                <a16:creationId xmlns:a16="http://schemas.microsoft.com/office/drawing/2014/main" id="{2550137B-3689-40AC-83ED-1089EF8E02BB}"/>
              </a:ext>
            </a:extLst>
          </p:cNvPr>
          <p:cNvGraphicFramePr>
            <a:graphicFrameLocks noGrp="1"/>
          </p:cNvGraphicFramePr>
          <p:nvPr>
            <p:ph idx="1"/>
            <p:extLst>
              <p:ext uri="{D42A27DB-BD31-4B8C-83A1-F6EECF244321}">
                <p14:modId xmlns:p14="http://schemas.microsoft.com/office/powerpoint/2010/main" val="3155931981"/>
              </p:ext>
            </p:extLst>
          </p:nvPr>
        </p:nvGraphicFramePr>
        <p:xfrm>
          <a:off x="457657" y="1034665"/>
          <a:ext cx="11456173" cy="4842350"/>
        </p:xfrm>
        <a:graphic>
          <a:graphicData uri="http://schemas.openxmlformats.org/drawingml/2006/table">
            <a:tbl>
              <a:tblPr firstRow="1" bandRow="1">
                <a:tableStyleId>{5C22544A-7EE6-4342-B048-85BDC9FD1C3A}</a:tableStyleId>
              </a:tblPr>
              <a:tblGrid>
                <a:gridCol w="1225700">
                  <a:extLst>
                    <a:ext uri="{9D8B030D-6E8A-4147-A177-3AD203B41FA5}">
                      <a16:colId xmlns:a16="http://schemas.microsoft.com/office/drawing/2014/main" val="3873394048"/>
                    </a:ext>
                  </a:extLst>
                </a:gridCol>
                <a:gridCol w="986825">
                  <a:extLst>
                    <a:ext uri="{9D8B030D-6E8A-4147-A177-3AD203B41FA5}">
                      <a16:colId xmlns:a16="http://schemas.microsoft.com/office/drawing/2014/main" val="422737486"/>
                    </a:ext>
                  </a:extLst>
                </a:gridCol>
                <a:gridCol w="651519">
                  <a:extLst>
                    <a:ext uri="{9D8B030D-6E8A-4147-A177-3AD203B41FA5}">
                      <a16:colId xmlns:a16="http://schemas.microsoft.com/office/drawing/2014/main" val="3914160623"/>
                    </a:ext>
                  </a:extLst>
                </a:gridCol>
                <a:gridCol w="954681">
                  <a:extLst>
                    <a:ext uri="{9D8B030D-6E8A-4147-A177-3AD203B41FA5}">
                      <a16:colId xmlns:a16="http://schemas.microsoft.com/office/drawing/2014/main" val="2060465339"/>
                    </a:ext>
                  </a:extLst>
                </a:gridCol>
                <a:gridCol w="954681">
                  <a:extLst>
                    <a:ext uri="{9D8B030D-6E8A-4147-A177-3AD203B41FA5}">
                      <a16:colId xmlns:a16="http://schemas.microsoft.com/office/drawing/2014/main" val="3561451060"/>
                    </a:ext>
                  </a:extLst>
                </a:gridCol>
                <a:gridCol w="954681">
                  <a:extLst>
                    <a:ext uri="{9D8B030D-6E8A-4147-A177-3AD203B41FA5}">
                      <a16:colId xmlns:a16="http://schemas.microsoft.com/office/drawing/2014/main" val="3249275691"/>
                    </a:ext>
                  </a:extLst>
                </a:gridCol>
                <a:gridCol w="954681">
                  <a:extLst>
                    <a:ext uri="{9D8B030D-6E8A-4147-A177-3AD203B41FA5}">
                      <a16:colId xmlns:a16="http://schemas.microsoft.com/office/drawing/2014/main" val="4067350260"/>
                    </a:ext>
                  </a:extLst>
                </a:gridCol>
                <a:gridCol w="954681">
                  <a:extLst>
                    <a:ext uri="{9D8B030D-6E8A-4147-A177-3AD203B41FA5}">
                      <a16:colId xmlns:a16="http://schemas.microsoft.com/office/drawing/2014/main" val="1240797350"/>
                    </a:ext>
                  </a:extLst>
                </a:gridCol>
                <a:gridCol w="954681">
                  <a:extLst>
                    <a:ext uri="{9D8B030D-6E8A-4147-A177-3AD203B41FA5}">
                      <a16:colId xmlns:a16="http://schemas.microsoft.com/office/drawing/2014/main" val="4114433965"/>
                    </a:ext>
                  </a:extLst>
                </a:gridCol>
                <a:gridCol w="804427">
                  <a:extLst>
                    <a:ext uri="{9D8B030D-6E8A-4147-A177-3AD203B41FA5}">
                      <a16:colId xmlns:a16="http://schemas.microsoft.com/office/drawing/2014/main" val="2026460967"/>
                    </a:ext>
                  </a:extLst>
                </a:gridCol>
                <a:gridCol w="905522">
                  <a:extLst>
                    <a:ext uri="{9D8B030D-6E8A-4147-A177-3AD203B41FA5}">
                      <a16:colId xmlns:a16="http://schemas.microsoft.com/office/drawing/2014/main" val="1861796578"/>
                    </a:ext>
                  </a:extLst>
                </a:gridCol>
                <a:gridCol w="1154094">
                  <a:extLst>
                    <a:ext uri="{9D8B030D-6E8A-4147-A177-3AD203B41FA5}">
                      <a16:colId xmlns:a16="http://schemas.microsoft.com/office/drawing/2014/main" val="1782902540"/>
                    </a:ext>
                  </a:extLst>
                </a:gridCol>
              </a:tblGrid>
              <a:tr h="762607">
                <a:tc>
                  <a:txBody>
                    <a:bodyPr/>
                    <a:lstStyle/>
                    <a:p>
                      <a:pPr algn="ctr" fontAlgn="b"/>
                      <a:r>
                        <a:rPr lang="en-US" sz="1100" b="1" i="0" u="none" strike="noStrike" dirty="0">
                          <a:solidFill>
                            <a:schemeClr val="bg1"/>
                          </a:solidFill>
                          <a:effectLst/>
                          <a:latin typeface="Calibri" panose="020F0502020204030204" pitchFamily="34" charset="0"/>
                        </a:rPr>
                        <a:t>Adder Category</a:t>
                      </a:r>
                    </a:p>
                  </a:txBody>
                  <a:tcPr marL="45720" marR="45720" anchor="ctr"/>
                </a:tc>
                <a:tc gridSpan="2">
                  <a:txBody>
                    <a:bodyPr/>
                    <a:lstStyle/>
                    <a:p>
                      <a:pPr algn="ctr" fontAlgn="b"/>
                      <a:r>
                        <a:rPr lang="en-US" sz="1100" b="1" i="0" u="none" strike="noStrike">
                          <a:solidFill>
                            <a:schemeClr val="bg1"/>
                          </a:solidFill>
                          <a:effectLst/>
                          <a:latin typeface="Calibri" panose="020F0502020204030204" pitchFamily="34" charset="0"/>
                        </a:rPr>
                        <a:t>Low Cost/High Production (₵/kWh)</a:t>
                      </a:r>
                    </a:p>
                  </a:txBody>
                  <a:tcPr marL="45720" marR="45720" anchor="ctr"/>
                </a:tc>
                <a:tc hMerge="1">
                  <a:txBody>
                    <a:bodyPr/>
                    <a:lstStyle/>
                    <a:p>
                      <a:pPr algn="ctr" fontAlgn="b"/>
                      <a:endParaRPr lang="en-US" sz="1400" b="1" i="0" u="none" strike="noStrike">
                        <a:solidFill>
                          <a:schemeClr val="bg1"/>
                        </a:solidFill>
                        <a:effectLst/>
                        <a:latin typeface="Calibri" panose="020F0502020204030204" pitchFamily="34" charset="0"/>
                      </a:endParaRPr>
                    </a:p>
                  </a:txBody>
                  <a:tcPr marL="45720" marR="45720" anchor="ctr"/>
                </a:tc>
                <a:tc gridSpan="2">
                  <a:txBody>
                    <a:bodyPr/>
                    <a:lstStyle/>
                    <a:p>
                      <a:pPr algn="ctr" fontAlgn="b"/>
                      <a:r>
                        <a:rPr lang="en-US" sz="1100" b="1" i="0" u="none" strike="noStrike">
                          <a:solidFill>
                            <a:schemeClr val="bg1"/>
                          </a:solidFill>
                          <a:effectLst/>
                          <a:latin typeface="Calibri" panose="020F0502020204030204" pitchFamily="34" charset="0"/>
                        </a:rPr>
                        <a:t>Low Cost/Low Production (₵/kWh)</a:t>
                      </a:r>
                    </a:p>
                  </a:txBody>
                  <a:tcPr marL="45720" marR="45720" anchor="ctr"/>
                </a:tc>
                <a:tc hMerge="1">
                  <a:txBody>
                    <a:bodyPr/>
                    <a:lstStyle/>
                    <a:p>
                      <a:pPr algn="ctr" fontAlgn="b"/>
                      <a:endParaRPr lang="en-US" sz="1400" b="1" i="0" u="none" strike="noStrike">
                        <a:solidFill>
                          <a:schemeClr val="bg1"/>
                        </a:solidFill>
                        <a:effectLst/>
                        <a:latin typeface="Calibri" panose="020F0502020204030204" pitchFamily="34" charset="0"/>
                      </a:endParaRPr>
                    </a:p>
                  </a:txBody>
                  <a:tcPr marL="45720" marR="45720" anchor="ctr"/>
                </a:tc>
                <a:tc gridSpan="2">
                  <a:txBody>
                    <a:bodyPr/>
                    <a:lstStyle/>
                    <a:p>
                      <a:pPr algn="ctr" fontAlgn="b"/>
                      <a:r>
                        <a:rPr lang="en-US" sz="1100" b="1" i="0" u="none" strike="noStrike">
                          <a:solidFill>
                            <a:schemeClr val="bg1"/>
                          </a:solidFill>
                          <a:effectLst/>
                          <a:latin typeface="Calibri" panose="020F0502020204030204" pitchFamily="34" charset="0"/>
                        </a:rPr>
                        <a:t>High Cost/High Production (₵/kWh)</a:t>
                      </a:r>
                    </a:p>
                  </a:txBody>
                  <a:tcPr marL="45720" marR="45720" anchor="ctr"/>
                </a:tc>
                <a:tc hMerge="1">
                  <a:txBody>
                    <a:bodyPr/>
                    <a:lstStyle/>
                    <a:p>
                      <a:pPr algn="ctr" fontAlgn="b"/>
                      <a:endParaRPr lang="en-US" sz="1400" b="1" i="0" u="none" strike="noStrike">
                        <a:solidFill>
                          <a:schemeClr val="bg1"/>
                        </a:solidFill>
                        <a:effectLst/>
                        <a:latin typeface="Calibri" panose="020F0502020204030204" pitchFamily="34" charset="0"/>
                      </a:endParaRPr>
                    </a:p>
                  </a:txBody>
                  <a:tcPr marL="45720" marR="45720" anchor="ctr"/>
                </a:tc>
                <a:tc gridSpan="2">
                  <a:txBody>
                    <a:bodyPr/>
                    <a:lstStyle/>
                    <a:p>
                      <a:pPr algn="ctr" fontAlgn="b"/>
                      <a:r>
                        <a:rPr lang="en-US" sz="1100" b="1" i="0" u="none" strike="noStrike">
                          <a:solidFill>
                            <a:schemeClr val="bg1"/>
                          </a:solidFill>
                          <a:effectLst/>
                          <a:latin typeface="Calibri" panose="020F0502020204030204" pitchFamily="34" charset="0"/>
                        </a:rPr>
                        <a:t>High Cost/Low Production (₵/kWh)</a:t>
                      </a:r>
                    </a:p>
                  </a:txBody>
                  <a:tcPr marL="45720" marR="45720" anchor="ctr"/>
                </a:tc>
                <a:tc hMerge="1">
                  <a:txBody>
                    <a:bodyPr/>
                    <a:lstStyle/>
                    <a:p>
                      <a:pPr algn="ctr" fontAlgn="b"/>
                      <a:endParaRPr lang="en-US" sz="1400" b="1" i="0" u="none" strike="noStrike">
                        <a:solidFill>
                          <a:schemeClr val="bg1"/>
                        </a:solidFill>
                        <a:effectLst/>
                        <a:latin typeface="Calibri" panose="020F0502020204030204" pitchFamily="34" charset="0"/>
                      </a:endParaRPr>
                    </a:p>
                  </a:txBody>
                  <a:tcPr marL="45720" marR="45720" anchor="ctr"/>
                </a:tc>
                <a:tc gridSpan="2">
                  <a:txBody>
                    <a:bodyPr/>
                    <a:lstStyle/>
                    <a:p>
                      <a:pPr algn="ctr" fontAlgn="b"/>
                      <a:r>
                        <a:rPr lang="en-US" sz="1100" b="1" i="0" u="none" strike="noStrike" dirty="0">
                          <a:solidFill>
                            <a:schemeClr val="bg1"/>
                          </a:solidFill>
                          <a:effectLst/>
                          <a:latin typeface="Calibri" panose="020F0502020204030204" pitchFamily="34" charset="0"/>
                        </a:rPr>
                        <a:t>MA SMART (₵/kWh)</a:t>
                      </a:r>
                    </a:p>
                  </a:txBody>
                  <a:tcPr marL="45720" marR="45720" anchor="ctr"/>
                </a:tc>
                <a:tc hMerge="1">
                  <a:txBody>
                    <a:bodyPr/>
                    <a:lstStyle/>
                    <a:p>
                      <a:pPr algn="ctr" fontAlgn="b"/>
                      <a:endParaRPr lang="en-US" sz="1400" b="1" i="0" u="none" strike="noStrike">
                        <a:solidFill>
                          <a:schemeClr val="bg1"/>
                        </a:solidFill>
                        <a:effectLst/>
                        <a:latin typeface="Calibri" panose="020F0502020204030204" pitchFamily="34" charset="0"/>
                      </a:endParaRPr>
                    </a:p>
                  </a:txBody>
                  <a:tcPr marL="45720" marR="45720" anchor="ctr"/>
                </a:tc>
                <a:tc>
                  <a:txBody>
                    <a:bodyPr/>
                    <a:lstStyle/>
                    <a:p>
                      <a:pPr algn="ctr" fontAlgn="b"/>
                      <a:r>
                        <a:rPr lang="en-US" sz="1100" b="1" i="0" u="none" strike="noStrike" dirty="0">
                          <a:solidFill>
                            <a:schemeClr val="bg1"/>
                          </a:solidFill>
                          <a:effectLst/>
                          <a:latin typeface="Calibri" panose="020F0502020204030204" pitchFamily="34" charset="0"/>
                        </a:rPr>
                        <a:t>2021 PY Recommended Ceiling Prices (₵/kWh)</a:t>
                      </a:r>
                    </a:p>
                  </a:txBody>
                  <a:tcPr marL="45720" marR="45720" anchor="ctr"/>
                </a:tc>
                <a:extLst>
                  <a:ext uri="{0D108BD9-81ED-4DB2-BD59-A6C34878D82A}">
                    <a16:rowId xmlns:a16="http://schemas.microsoft.com/office/drawing/2014/main" val="46254431"/>
                  </a:ext>
                </a:extLst>
              </a:tr>
              <a:tr h="355968">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endParaRPr>
                    </a:p>
                  </a:txBody>
                  <a:tcPr marL="45720" marR="45720" anchor="ctr">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Nominal</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NPV</a:t>
                      </a:r>
                      <a:r>
                        <a:rPr kumimoji="0" lang="en-US" sz="12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mn-cs"/>
                        </a:rPr>
                        <a:t>1</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pitchFamily="34" charset="0"/>
                          <a:ea typeface="+mn-ea"/>
                          <a:cs typeface="+mn-cs"/>
                        </a:rPr>
                        <a:t>Nominal</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NPV</a:t>
                      </a:r>
                      <a:r>
                        <a:rPr kumimoji="0" lang="en-US" sz="12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mn-cs"/>
                        </a:rPr>
                        <a:t>1</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Nominal</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NPV</a:t>
                      </a:r>
                      <a:r>
                        <a:rPr kumimoji="0" lang="en-US" sz="12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mn-cs"/>
                        </a:rPr>
                        <a:t>1</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Nominal</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NPV</a:t>
                      </a:r>
                      <a:r>
                        <a:rPr kumimoji="0" lang="en-US" sz="12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mn-cs"/>
                        </a:rPr>
                        <a:t>1</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Nominal</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NPV</a:t>
                      </a:r>
                      <a:r>
                        <a:rPr kumimoji="0" lang="en-US" sz="1200" b="0" i="0" u="none" strike="noStrike" kern="1200" cap="none" spc="0" normalizeH="0" baseline="30000" noProof="0" dirty="0">
                          <a:ln>
                            <a:noFill/>
                          </a:ln>
                          <a:solidFill>
                            <a:srgbClr val="FFFFFF"/>
                          </a:solidFill>
                          <a:effectLst/>
                          <a:uLnTx/>
                          <a:uFillTx/>
                          <a:latin typeface="Calibri" panose="020F0502020204030204" pitchFamily="34" charset="0"/>
                          <a:ea typeface="+mn-ea"/>
                          <a:cs typeface="+mn-cs"/>
                        </a:rPr>
                        <a:t>1</a:t>
                      </a:r>
                    </a:p>
                  </a:txBody>
                  <a:tcPr marL="45720" marR="45720" anchor="ctr">
                    <a:lnB w="12700" cmpd="sng">
                      <a:noFill/>
                    </a:lnB>
                    <a:solidFill>
                      <a:srgbClr val="2B315B"/>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mn-cs"/>
                        </a:rPr>
                        <a:t>Nominal</a:t>
                      </a:r>
                    </a:p>
                  </a:txBody>
                  <a:tcPr marL="45720" marR="45720" anchor="ctr">
                    <a:solidFill>
                      <a:srgbClr val="2B315B"/>
                    </a:solidFill>
                  </a:tcPr>
                </a:tc>
                <a:extLst>
                  <a:ext uri="{0D108BD9-81ED-4DB2-BD59-A6C34878D82A}">
                    <a16:rowId xmlns:a16="http://schemas.microsoft.com/office/drawing/2014/main" val="348737408"/>
                  </a:ext>
                </a:extLst>
              </a:tr>
              <a:tr h="459368">
                <a:tc>
                  <a:txBody>
                    <a:bodyPr/>
                    <a:lstStyle/>
                    <a:p>
                      <a:pPr algn="ctr" fontAlgn="b"/>
                      <a:r>
                        <a:rPr lang="en-US" sz="1200" b="1" i="0" u="none" strike="noStrike" dirty="0" err="1">
                          <a:solidFill>
                            <a:srgbClr val="000000"/>
                          </a:solidFill>
                          <a:effectLst/>
                          <a:latin typeface="Calibri" panose="020F0502020204030204" pitchFamily="34" charset="0"/>
                        </a:rPr>
                        <a:t>Comm’l</a:t>
                      </a:r>
                      <a:r>
                        <a:rPr lang="en-US" sz="1200" b="1" i="0" u="none" strike="noStrike" dirty="0">
                          <a:solidFill>
                            <a:srgbClr val="000000"/>
                          </a:solidFill>
                          <a:effectLst/>
                          <a:latin typeface="Calibri" panose="020F0502020204030204" pitchFamily="34" charset="0"/>
                        </a:rPr>
                        <a:t> CRDG</a:t>
                      </a:r>
                    </a:p>
                    <a:p>
                      <a:pPr algn="ctr" fontAlgn="b"/>
                      <a:r>
                        <a:rPr lang="en-US" sz="1200" b="1" i="0" u="none" strike="noStrike" dirty="0">
                          <a:solidFill>
                            <a:srgbClr val="000000"/>
                          </a:solidFill>
                          <a:effectLst/>
                          <a:latin typeface="Calibri" panose="020F0502020204030204" pitchFamily="34" charset="0"/>
                        </a:rPr>
                        <a:t>(251-750 kW)</a:t>
                      </a:r>
                    </a:p>
                  </a:txBody>
                  <a:tcPr marL="45720" marR="45720" anchor="ctr">
                    <a:lnR w="12700" cmpd="sng">
                      <a:noFill/>
                    </a:lnR>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r>
                        <a:rPr lang="en-US" sz="1200" b="0" i="1" u="none" strike="noStrike" kern="1200" dirty="0">
                          <a:solidFill>
                            <a:srgbClr val="000000"/>
                          </a:solidFill>
                          <a:effectLst/>
                          <a:highlight>
                            <a:srgbClr val="FFFF00"/>
                          </a:highlight>
                          <a:latin typeface="Calibri" panose="020F0502020204030204" pitchFamily="34" charset="0"/>
                          <a:ea typeface="+mn-ea"/>
                          <a:cs typeface="+mn-cs"/>
                        </a:rPr>
                        <a:t>2.8</a:t>
                      </a:r>
                    </a:p>
                  </a:txBody>
                  <a:tcPr marL="45720" marR="45720" anchor="ctr">
                    <a:lnL w="12700" cmpd="sng">
                      <a:noFill/>
                    </a:lnL>
                  </a:tcPr>
                </a:tc>
                <a:extLst>
                  <a:ext uri="{0D108BD9-81ED-4DB2-BD59-A6C34878D82A}">
                    <a16:rowId xmlns:a16="http://schemas.microsoft.com/office/drawing/2014/main" val="1946985815"/>
                  </a:ext>
                </a:extLst>
              </a:tr>
              <a:tr h="459368">
                <a:tc>
                  <a:txBody>
                    <a:bodyPr/>
                    <a:lstStyle/>
                    <a:p>
                      <a:pPr algn="ctr" fontAlgn="b"/>
                      <a:r>
                        <a:rPr lang="en-US" sz="1200" b="1" i="0" u="none" strike="noStrike" dirty="0" err="1">
                          <a:solidFill>
                            <a:srgbClr val="000000"/>
                          </a:solidFill>
                          <a:effectLst/>
                          <a:latin typeface="Calibri" panose="020F0502020204030204" pitchFamily="34" charset="0"/>
                        </a:rPr>
                        <a:t>Comm’l</a:t>
                      </a:r>
                      <a:r>
                        <a:rPr lang="en-US" sz="1200" b="1" i="0" u="none" strike="noStrike" dirty="0">
                          <a:solidFill>
                            <a:srgbClr val="000000"/>
                          </a:solidFill>
                          <a:effectLst/>
                          <a:latin typeface="Calibri" panose="020F0502020204030204" pitchFamily="34" charset="0"/>
                        </a:rPr>
                        <a:t> CRDG</a:t>
                      </a:r>
                    </a:p>
                    <a:p>
                      <a:pPr algn="ctr" fontAlgn="b"/>
                      <a:r>
                        <a:rPr lang="en-US" sz="1200" b="1" i="0" u="none" strike="noStrike" dirty="0">
                          <a:solidFill>
                            <a:srgbClr val="000000"/>
                          </a:solidFill>
                          <a:effectLst/>
                          <a:latin typeface="Calibri" panose="020F0502020204030204" pitchFamily="34" charset="0"/>
                        </a:rPr>
                        <a:t>(751-999 kW)</a:t>
                      </a:r>
                    </a:p>
                  </a:txBody>
                  <a:tcPr marL="45720" marR="45720" anchor="ctr">
                    <a:lnR w="12700" cmpd="sng">
                      <a:noFill/>
                    </a:lnR>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r>
                        <a:rPr lang="en-US" sz="1200" b="0" i="1" u="none" strike="noStrike" kern="1200" dirty="0">
                          <a:solidFill>
                            <a:srgbClr val="000000"/>
                          </a:solidFill>
                          <a:effectLst/>
                          <a:highlight>
                            <a:srgbClr val="FFFF00"/>
                          </a:highlight>
                          <a:latin typeface="Calibri" panose="020F0502020204030204" pitchFamily="34" charset="0"/>
                          <a:ea typeface="+mn-ea"/>
                          <a:cs typeface="+mn-cs"/>
                        </a:rPr>
                        <a:t>2.3</a:t>
                      </a:r>
                    </a:p>
                  </a:txBody>
                  <a:tcPr marL="45720" marR="45720" anchor="ctr">
                    <a:lnL w="12700" cmpd="sng">
                      <a:noFill/>
                    </a:lnL>
                  </a:tcPr>
                </a:tc>
                <a:extLst>
                  <a:ext uri="{0D108BD9-81ED-4DB2-BD59-A6C34878D82A}">
                    <a16:rowId xmlns:a16="http://schemas.microsoft.com/office/drawing/2014/main" val="1195583367"/>
                  </a:ext>
                </a:extLst>
              </a:tr>
              <a:tr h="459368">
                <a:tc>
                  <a:txBody>
                    <a:bodyPr/>
                    <a:lstStyle/>
                    <a:p>
                      <a:pPr algn="ctr" fontAlgn="b"/>
                      <a:r>
                        <a:rPr lang="en-US" sz="1200" b="1" i="0" u="none" strike="noStrike" dirty="0">
                          <a:solidFill>
                            <a:srgbClr val="000000"/>
                          </a:solidFill>
                          <a:effectLst/>
                          <a:latin typeface="Calibri" panose="020F0502020204030204" pitchFamily="34" charset="0"/>
                        </a:rPr>
                        <a:t>Large CRDG </a:t>
                      </a:r>
                    </a:p>
                    <a:p>
                      <a:pPr algn="ctr" fontAlgn="b"/>
                      <a:r>
                        <a:rPr lang="en-US" sz="1200" b="1" i="0" u="none" strike="noStrike" dirty="0">
                          <a:solidFill>
                            <a:srgbClr val="000000"/>
                          </a:solidFill>
                          <a:effectLst/>
                          <a:latin typeface="Calibri" panose="020F0502020204030204" pitchFamily="34" charset="0"/>
                        </a:rPr>
                        <a:t>(1-5 MW)</a:t>
                      </a:r>
                    </a:p>
                  </a:txBody>
                  <a:tcPr marL="45720" marR="45720" anchor="ctr">
                    <a:lnR w="12700" cmpd="sng">
                      <a:noFill/>
                    </a:lnR>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a:txBody>
                    <a:bodyPr/>
                    <a:lstStyle/>
                    <a:p>
                      <a:pPr marL="0" algn="ctr" defTabSz="914400" rtl="0" eaLnBrk="1" fontAlgn="b" latinLnBrk="0" hangingPunct="1"/>
                      <a:r>
                        <a:rPr lang="en-US" sz="1200" b="0" i="1" u="none" strike="noStrike" kern="1200" dirty="0">
                          <a:solidFill>
                            <a:srgbClr val="000000"/>
                          </a:solidFill>
                          <a:effectLst/>
                          <a:highlight>
                            <a:srgbClr val="FFFF00"/>
                          </a:highlight>
                          <a:latin typeface="Calibri" panose="020F0502020204030204" pitchFamily="34" charset="0"/>
                          <a:ea typeface="+mn-ea"/>
                          <a:cs typeface="+mn-cs"/>
                        </a:rPr>
                        <a:t>1.7</a:t>
                      </a:r>
                    </a:p>
                  </a:txBody>
                  <a:tcPr marL="45720" marR="45720" anchor="ctr">
                    <a:lnL w="12700" cmpd="sng">
                      <a:noFill/>
                    </a:lnL>
                    <a:lnB w="12700" cmpd="sng">
                      <a:noFill/>
                    </a:lnB>
                  </a:tcPr>
                </a:tc>
                <a:extLst>
                  <a:ext uri="{0D108BD9-81ED-4DB2-BD59-A6C34878D82A}">
                    <a16:rowId xmlns:a16="http://schemas.microsoft.com/office/drawing/2014/main" val="3339141677"/>
                  </a:ext>
                </a:extLst>
              </a:tr>
              <a:tr h="355968">
                <a:tc>
                  <a:txBody>
                    <a:bodyPr/>
                    <a:lstStyle/>
                    <a:p>
                      <a:pPr algn="ctr" fontAlgn="b"/>
                      <a:r>
                        <a:rPr lang="en-US" sz="1200" b="1" i="0" u="none" strike="noStrike" dirty="0">
                          <a:solidFill>
                            <a:srgbClr val="000000"/>
                          </a:solidFill>
                          <a:effectLst/>
                          <a:latin typeface="Calibri" panose="020F0502020204030204" pitchFamily="34" charset="0"/>
                        </a:rPr>
                        <a:t>Rooftop</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1.5</a:t>
                      </a:r>
                    </a:p>
                  </a:txBody>
                  <a:tcPr marL="9525" marR="9525" marT="9525" marB="0" anchor="ctr">
                    <a:lnT w="12700" cmpd="sng">
                      <a:noFill/>
                    </a:lnT>
                  </a:tcP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0.8</a:t>
                      </a:r>
                    </a:p>
                  </a:txBody>
                  <a:tcPr marL="45720" marR="45720" anchor="ctr">
                    <a:lnT w="12700" cmpd="sng">
                      <a:noFill/>
                    </a:lnT>
                  </a:tcP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2.8</a:t>
                      </a:r>
                    </a:p>
                  </a:txBody>
                  <a:tcPr marL="9525" marR="9525" marT="9525" marB="0" anchor="ctr">
                    <a:lnT w="12700" cmpd="sng">
                      <a:noFill/>
                    </a:lnT>
                  </a:tcP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1.5</a:t>
                      </a:r>
                    </a:p>
                  </a:txBody>
                  <a:tcPr marL="45720" marR="45720" anchor="ctr">
                    <a:lnT w="12700" cmpd="sng">
                      <a:noFill/>
                    </a:lnT>
                  </a:tcP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2.3</a:t>
                      </a:r>
                    </a:p>
                  </a:txBody>
                  <a:tcPr marL="9525" marR="9525" marT="9525" marB="0" anchor="ctr">
                    <a:lnT w="12700" cmpd="sng">
                      <a:noFill/>
                    </a:lnT>
                  </a:tcP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1.3</a:t>
                      </a:r>
                    </a:p>
                  </a:txBody>
                  <a:tcPr marL="45720" marR="45720" anchor="ctr">
                    <a:lnT w="12700" cmpd="sng">
                      <a:noFill/>
                    </a:lnT>
                  </a:tcP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3.7</a:t>
                      </a:r>
                    </a:p>
                  </a:txBody>
                  <a:tcPr marL="9525" marR="9525" marT="9525" marB="0" anchor="ctr">
                    <a:lnT w="12700" cmpd="sng">
                      <a:noFill/>
                    </a:lnT>
                  </a:tcP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2.0</a:t>
                      </a:r>
                    </a:p>
                  </a:txBody>
                  <a:tcPr marL="45720" marR="45720" anchor="ctr">
                    <a:lnT w="12700" cmpd="sng">
                      <a:noFill/>
                    </a:lnT>
                  </a:tcP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1.9</a:t>
                      </a:r>
                    </a:p>
                  </a:txBody>
                  <a:tcPr marL="9525" marR="9525" marT="9525" marB="0" anchor="ctr">
                    <a:lnT w="12700" cmpd="sng">
                      <a:noFill/>
                    </a:lnT>
                  </a:tcP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1.0</a:t>
                      </a:r>
                    </a:p>
                  </a:txBody>
                  <a:tcPr marL="45720" marR="45720" anchor="ctr">
                    <a:lnR w="12700" cmpd="sng">
                      <a:noFill/>
                    </a:lnR>
                    <a:lnT w="12700" cmpd="sng">
                      <a:noFill/>
                    </a:lnT>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971908393"/>
                  </a:ext>
                </a:extLst>
              </a:tr>
              <a:tr h="464071">
                <a:tc>
                  <a:txBody>
                    <a:bodyPr/>
                    <a:lstStyle/>
                    <a:p>
                      <a:pPr algn="ctr" fontAlgn="b"/>
                      <a:r>
                        <a:rPr lang="en-US" sz="1200" b="1" i="0" u="none" strike="noStrike" dirty="0">
                          <a:solidFill>
                            <a:srgbClr val="000000"/>
                          </a:solidFill>
                          <a:effectLst/>
                          <a:latin typeface="Calibri" panose="020F0502020204030204" pitchFamily="34" charset="0"/>
                        </a:rPr>
                        <a:t>LMI Rooftop</a:t>
                      </a:r>
                    </a:p>
                  </a:txBody>
                  <a:tcPr marL="45720" marR="45720" anchor="ct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3.3</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1.6</a:t>
                      </a:r>
                    </a:p>
                  </a:txBody>
                  <a:tcPr marL="45720" marR="45720" anchor="ct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4.6</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2.5</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3.8</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2.0</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5.3</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2.8</a:t>
                      </a:r>
                    </a:p>
                  </a:txBody>
                  <a:tcPr marL="45720" marR="45720" anchor="ct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3.0</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1.6</a:t>
                      </a:r>
                    </a:p>
                  </a:txBody>
                  <a:tcPr marL="45720" marR="45720" anchor="ctr">
                    <a:lnR w="12700" cmpd="sng">
                      <a:noFill/>
                    </a:lnR>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108880797"/>
                  </a:ext>
                </a:extLst>
              </a:tr>
              <a:tr h="457728">
                <a:tc>
                  <a:txBody>
                    <a:bodyPr/>
                    <a:lstStyle/>
                    <a:p>
                      <a:pPr algn="ctr" fontAlgn="b"/>
                      <a:r>
                        <a:rPr lang="en-US" sz="1200" b="1" i="0" u="none" strike="noStrike">
                          <a:solidFill>
                            <a:srgbClr val="000000"/>
                          </a:solidFill>
                          <a:effectLst/>
                          <a:latin typeface="Calibri" panose="020F0502020204030204" pitchFamily="34" charset="0"/>
                        </a:rPr>
                        <a:t>LMI Ground</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2.4</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1.3</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2.4</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1.3</a:t>
                      </a:r>
                    </a:p>
                  </a:txBody>
                  <a:tcPr marL="45720" marR="45720" anchor="ct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2.5</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1.3</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2.5</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1.3</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6.0</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3.2</a:t>
                      </a:r>
                    </a:p>
                  </a:txBody>
                  <a:tcPr marL="45720" marR="45720" anchor="ctr">
                    <a:lnR w="12700" cmpd="sng">
                      <a:noFill/>
                    </a:lnR>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29722592"/>
                  </a:ext>
                </a:extLst>
              </a:tr>
              <a:tr h="355968">
                <a:tc>
                  <a:txBody>
                    <a:bodyPr/>
                    <a:lstStyle/>
                    <a:p>
                      <a:pPr algn="ctr" fontAlgn="b"/>
                      <a:r>
                        <a:rPr lang="en-US" sz="1200" b="1" i="0" u="none" strike="noStrike">
                          <a:solidFill>
                            <a:srgbClr val="000000"/>
                          </a:solidFill>
                          <a:effectLst/>
                          <a:latin typeface="Calibri" panose="020F0502020204030204" pitchFamily="34" charset="0"/>
                        </a:rPr>
                        <a:t>Carport</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5.5</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2.8</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7.5</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4.0</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5.6</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3.0</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7.6</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4.1</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6.0</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3.2</a:t>
                      </a:r>
                    </a:p>
                  </a:txBody>
                  <a:tcPr marL="45720" marR="45720" anchor="ctr">
                    <a:lnR w="12700" cmpd="sng">
                      <a:noFill/>
                    </a:lnR>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243459338"/>
                  </a:ext>
                </a:extLst>
              </a:tr>
              <a:tr h="355968">
                <a:tc>
                  <a:txBody>
                    <a:bodyPr/>
                    <a:lstStyle/>
                    <a:p>
                      <a:pPr algn="ctr" fontAlgn="b"/>
                      <a:r>
                        <a:rPr lang="en-US" sz="1200" b="1" i="0" u="none" strike="noStrike">
                          <a:solidFill>
                            <a:srgbClr val="000000"/>
                          </a:solidFill>
                          <a:effectLst/>
                          <a:latin typeface="Calibri" panose="020F0502020204030204" pitchFamily="34" charset="0"/>
                        </a:rPr>
                        <a:t>Landfill</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1.4</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0.7</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2.1</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1.1</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1.9</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1.0</a:t>
                      </a:r>
                    </a:p>
                  </a:txBody>
                  <a:tcPr marL="45720" marR="45720" anchor="ct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2.6</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1.4</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4.0</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2.1</a:t>
                      </a:r>
                    </a:p>
                  </a:txBody>
                  <a:tcPr marL="45720" marR="45720" anchor="ctr">
                    <a:lnR w="12700" cmpd="sng">
                      <a:noFill/>
                    </a:lnR>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156950378"/>
                  </a:ext>
                </a:extLst>
              </a:tr>
              <a:tr h="355968">
                <a:tc>
                  <a:txBody>
                    <a:bodyPr/>
                    <a:lstStyle/>
                    <a:p>
                      <a:pPr algn="ctr" fontAlgn="b"/>
                      <a:r>
                        <a:rPr lang="en-US" sz="1200" b="1" i="0" u="none" strike="noStrike">
                          <a:solidFill>
                            <a:srgbClr val="000000"/>
                          </a:solidFill>
                          <a:effectLst/>
                          <a:latin typeface="Calibri" panose="020F0502020204030204" pitchFamily="34" charset="0"/>
                        </a:rPr>
                        <a:t>Brownfield</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1.2</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0.6</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1.9</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1.0</a:t>
                      </a:r>
                    </a:p>
                  </a:txBody>
                  <a:tcPr marL="45720" marR="45720" anchor="ct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2.1</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1.1</a:t>
                      </a:r>
                    </a:p>
                  </a:txBody>
                  <a:tcPr marL="45720" marR="45720" anchor="ctr"/>
                </a:tc>
                <a:tc>
                  <a:txBody>
                    <a:bodyPr/>
                    <a:lstStyle/>
                    <a:p>
                      <a:pPr marL="0" algn="ctr" defTabSz="914400" rtl="0" eaLnBrk="1" fontAlgn="b" latinLnBrk="0" hangingPunct="1"/>
                      <a:r>
                        <a:rPr lang="en-US" sz="1200" b="0" i="0" u="none" strike="noStrike" kern="1200">
                          <a:solidFill>
                            <a:srgbClr val="000000"/>
                          </a:solidFill>
                          <a:effectLst/>
                          <a:latin typeface="Calibri" panose="020F0502020204030204" pitchFamily="34" charset="0"/>
                          <a:ea typeface="+mn-ea"/>
                          <a:cs typeface="+mn-cs"/>
                        </a:rPr>
                        <a:t>2.7</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1.4</a:t>
                      </a:r>
                    </a:p>
                  </a:txBody>
                  <a:tcPr marL="45720" marR="45720" anchor="ctr"/>
                </a:tc>
                <a:tc>
                  <a:txBody>
                    <a:bodyPr/>
                    <a:lstStyle/>
                    <a:p>
                      <a:pPr marL="0" algn="ctr" defTabSz="914400" rtl="0" eaLnBrk="1" fontAlgn="b" latinLnBrk="0" hangingPunct="1"/>
                      <a:r>
                        <a:rPr lang="en-US" sz="1200" b="0" i="0" u="none" strike="noStrike" kern="1200" dirty="0">
                          <a:solidFill>
                            <a:srgbClr val="000000"/>
                          </a:solidFill>
                          <a:effectLst/>
                          <a:latin typeface="Calibri" panose="020F0502020204030204" pitchFamily="34" charset="0"/>
                          <a:ea typeface="+mn-ea"/>
                          <a:cs typeface="+mn-cs"/>
                        </a:rPr>
                        <a:t>3.0</a:t>
                      </a:r>
                    </a:p>
                  </a:txBody>
                  <a:tcPr marL="9525" marR="9525" marT="9525" marB="0" anchor="ctr"/>
                </a:tc>
                <a:tc>
                  <a:txBody>
                    <a:bodyPr/>
                    <a:lstStyle/>
                    <a:p>
                      <a:pPr marL="0" algn="ctr" defTabSz="914400" rtl="0" eaLnBrk="1" fontAlgn="b" latinLnBrk="0" hangingPunct="1"/>
                      <a:r>
                        <a:rPr lang="en-US" sz="1200" b="1" i="1" u="none" strike="noStrike" kern="1200" dirty="0">
                          <a:solidFill>
                            <a:srgbClr val="000000"/>
                          </a:solidFill>
                          <a:effectLst/>
                          <a:latin typeface="Calibri" panose="020F0502020204030204" pitchFamily="34" charset="0"/>
                          <a:ea typeface="+mn-ea"/>
                          <a:cs typeface="+mn-cs"/>
                        </a:rPr>
                        <a:t>1.6</a:t>
                      </a:r>
                    </a:p>
                  </a:txBody>
                  <a:tcPr marL="45720" marR="45720" anchor="ctr">
                    <a:lnR w="12700" cmpd="sng">
                      <a:noFill/>
                    </a:lnR>
                  </a:tcPr>
                </a:tc>
                <a:tc>
                  <a:txBody>
                    <a:bodyPr/>
                    <a:lstStyle/>
                    <a:p>
                      <a:pPr marL="0" algn="ctr" defTabSz="914400" rtl="0" eaLnBrk="1" fontAlgn="b" latinLnBrk="0" hangingPunct="1"/>
                      <a:endParaRPr lang="en-US" sz="1200" b="1" i="1" u="none" strike="noStrike" kern="1200" dirty="0">
                        <a:solidFill>
                          <a:srgbClr val="000000"/>
                        </a:solidFill>
                        <a:effectLst/>
                        <a:latin typeface="Calibri" panose="020F0502020204030204" pitchFamily="34" charset="0"/>
                        <a:ea typeface="+mn-ea"/>
                        <a:cs typeface="+mn-cs"/>
                      </a:endParaRP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348504292"/>
                  </a:ext>
                </a:extLst>
              </a:tr>
            </a:tbl>
          </a:graphicData>
        </a:graphic>
      </p:graphicFrame>
      <p:sp>
        <p:nvSpPr>
          <p:cNvPr id="4" name="Slide Number Placeholder 3">
            <a:extLst>
              <a:ext uri="{FF2B5EF4-FFF2-40B4-BE49-F238E27FC236}">
                <a16:creationId xmlns:a16="http://schemas.microsoft.com/office/drawing/2014/main" id="{9A602F28-BF6A-4D29-B19C-A9A6B52CE694}"/>
              </a:ext>
            </a:extLst>
          </p:cNvPr>
          <p:cNvSpPr>
            <a:spLocks noGrp="1"/>
          </p:cNvSpPr>
          <p:nvPr>
            <p:ph type="sldNum" sz="quarter" idx="12"/>
          </p:nvPr>
        </p:nvSpPr>
        <p:spPr/>
        <p:txBody>
          <a:bodyPr/>
          <a:lstStyle/>
          <a:p>
            <a:fld id="{8B1334C0-FC7E-4733-9DCC-5FC65A392BA2}" type="slidenum">
              <a:rPr lang="en-US" smtClean="0"/>
              <a:pPr/>
              <a:t>2</a:t>
            </a:fld>
            <a:endParaRPr lang="en-US"/>
          </a:p>
        </p:txBody>
      </p:sp>
      <p:sp>
        <p:nvSpPr>
          <p:cNvPr id="3" name="TextBox 2">
            <a:extLst>
              <a:ext uri="{FF2B5EF4-FFF2-40B4-BE49-F238E27FC236}">
                <a16:creationId xmlns:a16="http://schemas.microsoft.com/office/drawing/2014/main" id="{89082372-5321-4A05-B0B9-6A4F304B60E1}"/>
              </a:ext>
            </a:extLst>
          </p:cNvPr>
          <p:cNvSpPr txBox="1"/>
          <p:nvPr/>
        </p:nvSpPr>
        <p:spPr>
          <a:xfrm>
            <a:off x="457658" y="5974671"/>
            <a:ext cx="11276683" cy="276999"/>
          </a:xfrm>
          <a:prstGeom prst="rect">
            <a:avLst/>
          </a:prstGeom>
          <a:noFill/>
        </p:spPr>
        <p:txBody>
          <a:bodyPr wrap="square" rtlCol="0">
            <a:spAutoFit/>
          </a:bodyPr>
          <a:lstStyle/>
          <a:p>
            <a:r>
              <a:rPr lang="en-US" sz="1200" baseline="30000" dirty="0"/>
              <a:t>1</a:t>
            </a:r>
            <a:r>
              <a:rPr lang="en-US" sz="1200" dirty="0"/>
              <a:t>Assumes 7% discount rate, but final adder values will likely reflect National Grid return on equity (ROE) </a:t>
            </a:r>
          </a:p>
        </p:txBody>
      </p:sp>
    </p:spTree>
    <p:extLst>
      <p:ext uri="{BB962C8B-B14F-4D97-AF65-F5344CB8AC3E}">
        <p14:creationId xmlns:p14="http://schemas.microsoft.com/office/powerpoint/2010/main" val="1056317063"/>
      </p:ext>
    </p:extLst>
  </p:cSld>
  <p:clrMapOvr>
    <a:masterClrMapping/>
  </p:clrMapOvr>
</p:sld>
</file>

<file path=ppt/theme/theme1.xml><?xml version="1.0" encoding="utf-8"?>
<a:theme xmlns:a="http://schemas.openxmlformats.org/drawingml/2006/main" name="1_Office Theme">
  <a:themeElements>
    <a:clrScheme name="SEA">
      <a:dk1>
        <a:sysClr val="windowText" lastClr="000000"/>
      </a:dk1>
      <a:lt1>
        <a:srgbClr val="FFFFFF"/>
      </a:lt1>
      <a:dk2>
        <a:srgbClr val="2B315B"/>
      </a:dk2>
      <a:lt2>
        <a:srgbClr val="FFC000"/>
      </a:lt2>
      <a:accent1>
        <a:srgbClr val="2B315B"/>
      </a:accent1>
      <a:accent2>
        <a:srgbClr val="FFC000"/>
      </a:accent2>
      <a:accent3>
        <a:srgbClr val="A5A5A5"/>
      </a:accent3>
      <a:accent4>
        <a:srgbClr val="84BA0C"/>
      </a:accent4>
      <a:accent5>
        <a:srgbClr val="FF9900"/>
      </a:accent5>
      <a:accent6>
        <a:srgbClr val="2F78B5"/>
      </a:accent6>
      <a:hlink>
        <a:srgbClr val="323CFC"/>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A_PowerPoint_Template_Wide" id="{CDDCA067-F4A5-4068-A844-CEF72612D406}" vid="{EAC949E6-E617-43FE-BAFC-CC8791DD96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57040FA6A4A2246987C6E5E2D982C44" ma:contentTypeVersion="20" ma:contentTypeDescription="Create a new document." ma:contentTypeScope="" ma:versionID="d6aa3c0274173715c3446d0f12f04086">
  <xsd:schema xmlns:xsd="http://www.w3.org/2001/XMLSchema" xmlns:xs="http://www.w3.org/2001/XMLSchema" xmlns:p="http://schemas.microsoft.com/office/2006/metadata/properties" xmlns:ns1="http://schemas.microsoft.com/sharepoint/v3" xmlns:ns2="0c3f61a1-4f0a-4c77-91b8-7d0a7460c6ed" xmlns:ns3="77e41e1c-5222-43b2-9e51-7508e654bdb7" xmlns:ns4="b940d948-4510-4f7b-8fe4-c972814d6837" targetNamespace="http://schemas.microsoft.com/office/2006/metadata/properties" ma:root="true" ma:fieldsID="799b3d1eef3a0e25f737ec3a8262ea6f" ns1:_="" ns2:_="" ns3:_="" ns4:_="">
    <xsd:import namespace="http://schemas.microsoft.com/sharepoint/v3"/>
    <xsd:import namespace="0c3f61a1-4f0a-4c77-91b8-7d0a7460c6ed"/>
    <xsd:import namespace="77e41e1c-5222-43b2-9e51-7508e654bdb7"/>
    <xsd:import namespace="b940d948-4510-4f7b-8fe4-c972814d6837"/>
    <xsd:element name="properties">
      <xsd:complexType>
        <xsd:sequence>
          <xsd:element name="documentManagement">
            <xsd:complexType>
              <xsd:all>
                <xsd:element ref="ns2:SharedWithUsers" minOccurs="0"/>
                <xsd:element ref="ns3:SharingHintHash" minOccurs="0"/>
                <xsd:element ref="ns3:SharedWithDetails" minOccurs="0"/>
                <xsd:element ref="ns4:Description0" minOccurs="0"/>
                <xsd:element ref="ns4:Author0" minOccurs="0"/>
                <xsd:element ref="ns4:Organization" minOccurs="0"/>
                <xsd:element ref="ns4:Date_x0020_of_x0020_Publication" minOccurs="0"/>
                <xsd:element ref="ns2:LastSharedByUser" minOccurs="0"/>
                <xsd:element ref="ns2:LastSharedByTime" minOccurs="0"/>
                <xsd:element ref="ns4:MediaServiceMetadata" minOccurs="0"/>
                <xsd:element ref="ns4:MediaServiceFastMetadata"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DateTaken"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6" nillable="true" ma:displayName="Unified Compliance Policy Properties" ma:hidden="true" ma:internalName="_ip_UnifiedCompliancePolicyProperties">
      <xsd:simpleType>
        <xsd:restriction base="dms:Note"/>
      </xsd:simpleType>
    </xsd:element>
    <xsd:element name="_ip_UnifiedCompliancePolicyUIAction" ma:index="2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3f61a1-4f0a-4c77-91b8-7d0a7460c6e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astSharedByUser" ma:index="15" nillable="true" ma:displayName="Last Shared By User" ma:internalName="LastSharedByUser" ma:readOnly="true">
      <xsd:simpleType>
        <xsd:restriction base="dms:Note">
          <xsd:maxLength value="255"/>
        </xsd:restriction>
      </xsd:simpleType>
    </xsd:element>
    <xsd:element name="LastSharedByTime" ma:index="16"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7e41e1c-5222-43b2-9e51-7508e654bdb7" elementFormDefault="qualified">
    <xsd:import namespace="http://schemas.microsoft.com/office/2006/documentManagement/types"/>
    <xsd:import namespace="http://schemas.microsoft.com/office/infopath/2007/PartnerControls"/>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940d948-4510-4f7b-8fe4-c972814d6837" elementFormDefault="qualified">
    <xsd:import namespace="http://schemas.microsoft.com/office/2006/documentManagement/types"/>
    <xsd:import namespace="http://schemas.microsoft.com/office/infopath/2007/PartnerControls"/>
    <xsd:element name="Description0" ma:index="11" nillable="true" ma:displayName="Description" ma:internalName="Description0">
      <xsd:simpleType>
        <xsd:restriction base="dms:Note">
          <xsd:maxLength value="255"/>
        </xsd:restriction>
      </xsd:simpleType>
    </xsd:element>
    <xsd:element name="Author0" ma:index="12" nillable="true" ma:displayName="Author" ma:internalName="Author0">
      <xsd:simpleType>
        <xsd:restriction base="dms:Text">
          <xsd:maxLength value="255"/>
        </xsd:restriction>
      </xsd:simpleType>
    </xsd:element>
    <xsd:element name="Organization" ma:index="13" nillable="true" ma:displayName="Organization" ma:internalName="Organization">
      <xsd:simpleType>
        <xsd:restriction base="dms:Text">
          <xsd:maxLength value="255"/>
        </xsd:restriction>
      </xsd:simpleType>
    </xsd:element>
    <xsd:element name="Date_x0020_of_x0020_Publication" ma:index="14" nillable="true" ma:displayName="Date of Publication" ma:format="DateOnly" ma:internalName="Date_x0020_of_x0020_Publication">
      <xsd:simpleType>
        <xsd:restriction base="dms:DateTime"/>
      </xsd:simpleType>
    </xsd:element>
    <xsd:element name="MediaServiceMetadata" ma:index="17" nillable="true" ma:displayName="MediaServiceMetadata" ma:description="" ma:hidden="true" ma:internalName="MediaServiceMetadata" ma:readOnly="true">
      <xsd:simpleType>
        <xsd:restriction base="dms:Note"/>
      </xsd:simpleType>
    </xsd:element>
    <xsd:element name="MediaServiceFastMetadata" ma:index="18" nillable="true" ma:displayName="MediaServiceFastMetadata" ma:description="" ma:hidden="true" ma:internalName="MediaServiceFastMetadata" ma:readOnly="true">
      <xsd:simpleType>
        <xsd:restriction base="dms:Note"/>
      </xsd:simpleType>
    </xsd:element>
    <xsd:element name="MediaServiceAutoTags" ma:index="19" nillable="true" ma:displayName="MediaServiceAutoTags" ma:internalName="MediaServiceAutoTags" ma:readOnly="true">
      <xsd:simpleType>
        <xsd:restriction base="dms:Text"/>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AutoKeyPoints" ma:index="23" nillable="true" ma:displayName="MediaServiceAutoKeyPoints" ma:hidden="true" ma:internalName="MediaServiceAutoKeyPoints" ma:readOnly="true">
      <xsd:simpleType>
        <xsd:restriction base="dms:Note"/>
      </xsd:simpleType>
    </xsd:element>
    <xsd:element name="MediaServiceKeyPoints" ma:index="24" nillable="true" ma:displayName="KeyPoints" ma:internalName="MediaServiceKeyPoints" ma:readOnly="true">
      <xsd:simpleType>
        <xsd:restriction base="dms:Note">
          <xsd:maxLength value="255"/>
        </xsd:restriction>
      </xsd:simpleType>
    </xsd:element>
    <xsd:element name="MediaServiceDateTaken" ma:index="2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escription0 xmlns="b940d948-4510-4f7b-8fe4-c972814d6837" xsi:nil="true"/>
    <Date_x0020_of_x0020_Publication xmlns="b940d948-4510-4f7b-8fe4-c972814d6837" xsi:nil="true"/>
    <Organization xmlns="b940d948-4510-4f7b-8fe4-c972814d6837" xsi:nil="true"/>
    <Author0 xmlns="b940d948-4510-4f7b-8fe4-c972814d6837"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F48DB6D-D824-46BD-B81C-7D49902A905E}">
  <ds:schemaRefs>
    <ds:schemaRef ds:uri="http://schemas.microsoft.com/sharepoint/v3/contenttype/forms"/>
  </ds:schemaRefs>
</ds:datastoreItem>
</file>

<file path=customXml/itemProps2.xml><?xml version="1.0" encoding="utf-8"?>
<ds:datastoreItem xmlns:ds="http://schemas.openxmlformats.org/officeDocument/2006/customXml" ds:itemID="{34FD481B-1856-46F4-9A78-D24FA99573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c3f61a1-4f0a-4c77-91b8-7d0a7460c6ed"/>
    <ds:schemaRef ds:uri="77e41e1c-5222-43b2-9e51-7508e654bdb7"/>
    <ds:schemaRef ds:uri="b940d948-4510-4f7b-8fe4-c972814d68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5B32502-2523-4D68-8FDD-BC7459659350}">
  <ds:schemaRefs>
    <ds:schemaRef ds:uri="http://www.w3.org/XML/1998/namespace"/>
    <ds:schemaRef ds:uri="77e41e1c-5222-43b2-9e51-7508e654bdb7"/>
    <ds:schemaRef ds:uri="b940d948-4510-4f7b-8fe4-c972814d6837"/>
    <ds:schemaRef ds:uri="http://purl.org/dc/terms/"/>
    <ds:schemaRef ds:uri="0c3f61a1-4f0a-4c77-91b8-7d0a7460c6ed"/>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schemas.microsoft.com/sharepoint/v3"/>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1391</TotalTime>
  <Words>645</Words>
  <Application>Microsoft Office PowerPoint</Application>
  <PresentationFormat>Widescreen</PresentationFormat>
  <Paragraphs>180</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Wingdings</vt:lpstr>
      <vt:lpstr>1_Office Theme</vt:lpstr>
      <vt:lpstr>Range of Inputs for CRDG and Non-CRDG Ceiling Prices (As Well as from Summer 2020 Survey for Potential Adders) </vt:lpstr>
      <vt:lpstr>Comparison of SMART Adder NPV to Proposed RI Adder NPV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Methodology for 2020 REG Carport Retrospective Analysis</dc:title>
  <dc:creator>Jim  Kennerly</dc:creator>
  <cp:lastModifiedBy>Jim  Kennerly</cp:lastModifiedBy>
  <cp:revision>4</cp:revision>
  <dcterms:created xsi:type="dcterms:W3CDTF">2020-08-04T01:37:45Z</dcterms:created>
  <dcterms:modified xsi:type="dcterms:W3CDTF">2021-01-30T03:04:13Z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0x010100F57040FA6A4A2246987C6E5E2D982C44</vt:lpwstr>
  </property>
</Properties>
</file>